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5" r:id="rId5"/>
  </p:sldMasterIdLst>
  <p:notesMasterIdLst>
    <p:notesMasterId r:id="rId30"/>
  </p:notesMasterIdLst>
  <p:handoutMasterIdLst>
    <p:handoutMasterId r:id="rId31"/>
  </p:handoutMasterIdLst>
  <p:sldIdLst>
    <p:sldId id="302" r:id="rId6"/>
    <p:sldId id="257" r:id="rId7"/>
    <p:sldId id="3409" r:id="rId8"/>
    <p:sldId id="299" r:id="rId9"/>
    <p:sldId id="3327" r:id="rId10"/>
    <p:sldId id="305" r:id="rId11"/>
    <p:sldId id="3442" r:id="rId12"/>
    <p:sldId id="3441" r:id="rId13"/>
    <p:sldId id="304" r:id="rId14"/>
    <p:sldId id="3434" r:id="rId15"/>
    <p:sldId id="3433" r:id="rId16"/>
    <p:sldId id="3416" r:id="rId17"/>
    <p:sldId id="3423" r:id="rId18"/>
    <p:sldId id="3415" r:id="rId19"/>
    <p:sldId id="3425" r:id="rId20"/>
    <p:sldId id="3435" r:id="rId21"/>
    <p:sldId id="3439" r:id="rId22"/>
    <p:sldId id="3436" r:id="rId23"/>
    <p:sldId id="3437" r:id="rId24"/>
    <p:sldId id="3418" r:id="rId25"/>
    <p:sldId id="3420" r:id="rId26"/>
    <p:sldId id="3443" r:id="rId27"/>
    <p:sldId id="3444" r:id="rId28"/>
    <p:sldId id="3422" r:id="rId2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85C"/>
    <a:srgbClr val="0A7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6400" autoAdjust="0"/>
  </p:normalViewPr>
  <p:slideViewPr>
    <p:cSldViewPr snapToGrid="0">
      <p:cViewPr varScale="1">
        <p:scale>
          <a:sx n="121" d="100"/>
          <a:sy n="121" d="100"/>
        </p:scale>
        <p:origin x="1603" y="9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Employment Land Sales per</a:t>
            </a:r>
            <a:r>
              <a:rPr lang="en-US" baseline="0" dirty="0"/>
              <a:t> Annum in Salisbury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Land Sales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Sheet1!$B$2:$B$15</c:f>
              <c:numCache>
                <c:formatCode>General</c:formatCode>
                <c:ptCount val="14"/>
                <c:pt idx="0">
                  <c:v>34</c:v>
                </c:pt>
                <c:pt idx="1">
                  <c:v>38</c:v>
                </c:pt>
                <c:pt idx="2">
                  <c:v>40</c:v>
                </c:pt>
                <c:pt idx="3">
                  <c:v>47</c:v>
                </c:pt>
                <c:pt idx="4">
                  <c:v>35</c:v>
                </c:pt>
                <c:pt idx="5">
                  <c:v>47</c:v>
                </c:pt>
                <c:pt idx="6">
                  <c:v>51</c:v>
                </c:pt>
                <c:pt idx="7">
                  <c:v>67</c:v>
                </c:pt>
                <c:pt idx="8">
                  <c:v>78</c:v>
                </c:pt>
                <c:pt idx="9">
                  <c:v>71</c:v>
                </c:pt>
                <c:pt idx="10">
                  <c:v>87</c:v>
                </c:pt>
                <c:pt idx="11">
                  <c:v>103</c:v>
                </c:pt>
                <c:pt idx="12">
                  <c:v>104</c:v>
                </c:pt>
                <c:pt idx="13">
                  <c:v>148</c:v>
                </c:pt>
              </c:numCache>
            </c:numRef>
          </c:val>
          <c:extLst>
            <c:ext xmlns:c16="http://schemas.microsoft.com/office/drawing/2014/chart" uri="{C3380CC4-5D6E-409C-BE32-E72D297353CC}">
              <c16:uniqueId val="{00000000-130F-4341-9F80-FA6724423DFD}"/>
            </c:ext>
          </c:extLst>
        </c:ser>
        <c:dLbls>
          <c:showLegendKey val="0"/>
          <c:showVal val="0"/>
          <c:showCatName val="0"/>
          <c:showSerName val="0"/>
          <c:showPercent val="0"/>
          <c:showBubbleSize val="0"/>
        </c:dLbls>
        <c:gapWidth val="182"/>
        <c:axId val="259192511"/>
        <c:axId val="259191263"/>
      </c:barChart>
      <c:catAx>
        <c:axId val="259192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191263"/>
        <c:crosses val="autoZero"/>
        <c:auto val="1"/>
        <c:lblAlgn val="ctr"/>
        <c:lblOffset val="100"/>
        <c:noMultiLvlLbl val="0"/>
      </c:catAx>
      <c:valAx>
        <c:axId val="2591912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192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aseline="0" dirty="0"/>
              <a:t>Projected Floorspace Typology used </a:t>
            </a:r>
            <a:r>
              <a:rPr lang="en-US" sz="1400" dirty="0"/>
              <a:t> to predict job growth targets</a:t>
            </a:r>
          </a:p>
          <a:p>
            <a:pPr>
              <a:defRPr/>
            </a:pPr>
            <a:endParaRPr lang="en-US" sz="1400" dirty="0"/>
          </a:p>
        </c:rich>
      </c:tx>
      <c:layout>
        <c:manualLayout>
          <c:xMode val="edge"/>
          <c:yMode val="edge"/>
          <c:x val="0.1077913655527631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Annual Activity in Study by Precinct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5FE-4706-BE35-B080AB10764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5FE-4706-BE35-B080AB10764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5FE-4706-BE35-B080AB10764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5FE-4706-BE35-B080AB10764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5FE-4706-BE35-B080AB10764C}"/>
              </c:ext>
            </c:extLst>
          </c:dPt>
          <c:dLbls>
            <c:dLbl>
              <c:idx val="0"/>
              <c:layout>
                <c:manualLayout>
                  <c:x val="4.2863758051298807E-2"/>
                  <c:y val="-3.8544160383034834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4503781685992485"/>
                      <c:h val="0.1196840568826186"/>
                    </c:manualLayout>
                  </c15:layout>
                </c:ext>
                <c:ext xmlns:c16="http://schemas.microsoft.com/office/drawing/2014/chart" uri="{C3380CC4-5D6E-409C-BE32-E72D297353CC}">
                  <c16:uniqueId val="{00000001-F5FE-4706-BE35-B080AB10764C}"/>
                </c:ext>
              </c:extLst>
            </c:dLbl>
            <c:dLbl>
              <c:idx val="3"/>
              <c:layout>
                <c:manualLayout>
                  <c:x val="-6.5724429011991534E-2"/>
                  <c:y val="-1.6258497305186078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F5FE-4706-BE35-B080AB10764C}"/>
                </c:ext>
              </c:extLst>
            </c:dLbl>
            <c:dLbl>
              <c:idx val="4"/>
              <c:layout>
                <c:manualLayout>
                  <c:x val="-2.2860670960692695E-2"/>
                  <c:y val="-1.6258497305186078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F5FE-4706-BE35-B080AB10764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Manufacturing</c:v>
                </c:pt>
                <c:pt idx="1">
                  <c:v>Service</c:v>
                </c:pt>
                <c:pt idx="2">
                  <c:v>Store</c:v>
                </c:pt>
                <c:pt idx="3">
                  <c:v>Office</c:v>
                </c:pt>
                <c:pt idx="4">
                  <c:v>Retail</c:v>
                </c:pt>
              </c:strCache>
            </c:strRef>
          </c:cat>
          <c:val>
            <c:numRef>
              <c:f>Sheet1!$B$2:$B$6</c:f>
              <c:numCache>
                <c:formatCode>0%</c:formatCode>
                <c:ptCount val="5"/>
                <c:pt idx="0">
                  <c:v>0.2</c:v>
                </c:pt>
                <c:pt idx="1">
                  <c:v>0.3</c:v>
                </c:pt>
                <c:pt idx="2">
                  <c:v>0.4</c:v>
                </c:pt>
                <c:pt idx="3">
                  <c:v>0.05</c:v>
                </c:pt>
                <c:pt idx="4">
                  <c:v>0.05</c:v>
                </c:pt>
              </c:numCache>
            </c:numRef>
          </c:val>
          <c:extLst>
            <c:ext xmlns:c16="http://schemas.microsoft.com/office/drawing/2014/chart" uri="{C3380CC4-5D6E-409C-BE32-E72D297353CC}">
              <c16:uniqueId val="{0000000A-F5FE-4706-BE35-B080AB10764C}"/>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E7700-166D-423C-888F-B7CC547BA98A}"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AU"/>
        </a:p>
      </dgm:t>
    </dgm:pt>
    <dgm:pt modelId="{8911AF14-1168-4FA6-A6BA-49968CB04358}">
      <dgm:prSet phldrT="[Text]" custT="1"/>
      <dgm:spPr/>
      <dgm:t>
        <a:bodyPr/>
        <a:lstStyle/>
        <a:p>
          <a:r>
            <a:rPr lang="en-AU" sz="1200" dirty="0"/>
            <a:t>Waterloo / Bolivar Precinct subject to Strategic Growth Framework</a:t>
          </a:r>
        </a:p>
      </dgm:t>
    </dgm:pt>
    <dgm:pt modelId="{E0608C9C-FB4C-40B4-9381-BAE13C96DF4B}" type="parTrans" cxnId="{013EEC30-40FA-42ED-A2F2-829BDF1E60D4}">
      <dgm:prSet/>
      <dgm:spPr/>
      <dgm:t>
        <a:bodyPr/>
        <a:lstStyle/>
        <a:p>
          <a:endParaRPr lang="en-AU"/>
        </a:p>
      </dgm:t>
    </dgm:pt>
    <dgm:pt modelId="{245A25A3-EE07-4C6C-9D64-EABD402D023D}" type="sibTrans" cxnId="{013EEC30-40FA-42ED-A2F2-829BDF1E60D4}">
      <dgm:prSet/>
      <dgm:spPr/>
      <dgm:t>
        <a:bodyPr/>
        <a:lstStyle/>
        <a:p>
          <a:endParaRPr lang="en-AU"/>
        </a:p>
      </dgm:t>
    </dgm:pt>
    <dgm:pt modelId="{C0B14CFD-4705-4675-8ADA-DFD3D1FBDF73}">
      <dgm:prSet phldrT="[Text]" custT="1"/>
      <dgm:spPr>
        <a:solidFill>
          <a:schemeClr val="accent2">
            <a:lumMod val="75000"/>
          </a:schemeClr>
        </a:solidFill>
      </dgm:spPr>
      <dgm:t>
        <a:bodyPr/>
        <a:lstStyle/>
        <a:p>
          <a:r>
            <a:rPr lang="en-AU" sz="1200" dirty="0"/>
            <a:t>City of Playford</a:t>
          </a:r>
        </a:p>
      </dgm:t>
    </dgm:pt>
    <dgm:pt modelId="{AD754058-2696-4A90-9E1A-930F2F0DBECA}" type="parTrans" cxnId="{5C03BE59-2369-4701-A997-5FF61AB418C6}">
      <dgm:prSet/>
      <dgm:spPr/>
      <dgm:t>
        <a:bodyPr/>
        <a:lstStyle/>
        <a:p>
          <a:endParaRPr lang="en-AU"/>
        </a:p>
      </dgm:t>
    </dgm:pt>
    <dgm:pt modelId="{F138715F-2DDB-4D6A-9B2C-6B455436C27F}" type="sibTrans" cxnId="{5C03BE59-2369-4701-A997-5FF61AB418C6}">
      <dgm:prSet/>
      <dgm:spPr/>
      <dgm:t>
        <a:bodyPr/>
        <a:lstStyle/>
        <a:p>
          <a:endParaRPr lang="en-AU"/>
        </a:p>
      </dgm:t>
    </dgm:pt>
    <dgm:pt modelId="{DE881F98-4DD6-4022-9B35-5E20479D079C}">
      <dgm:prSet phldrT="[Text]" custT="1"/>
      <dgm:spPr>
        <a:solidFill>
          <a:schemeClr val="accent4">
            <a:lumMod val="75000"/>
          </a:schemeClr>
        </a:solidFill>
      </dgm:spPr>
      <dgm:t>
        <a:bodyPr/>
        <a:lstStyle/>
        <a:p>
          <a:r>
            <a:rPr lang="en-AU" sz="1200" dirty="0"/>
            <a:t>Owners/Occupiers land within Study Area</a:t>
          </a:r>
        </a:p>
      </dgm:t>
    </dgm:pt>
    <dgm:pt modelId="{548E4F94-8EB5-4D2D-A072-BE908B49D30E}" type="parTrans" cxnId="{27361FD2-ED35-4C65-80AD-C0C17FBFDD5B}">
      <dgm:prSet/>
      <dgm:spPr/>
      <dgm:t>
        <a:bodyPr/>
        <a:lstStyle/>
        <a:p>
          <a:endParaRPr lang="en-AU"/>
        </a:p>
      </dgm:t>
    </dgm:pt>
    <dgm:pt modelId="{8AB6CB7A-865F-4E81-A219-459C7A31AFAF}" type="sibTrans" cxnId="{27361FD2-ED35-4C65-80AD-C0C17FBFDD5B}">
      <dgm:prSet/>
      <dgm:spPr/>
      <dgm:t>
        <a:bodyPr/>
        <a:lstStyle/>
        <a:p>
          <a:endParaRPr lang="en-AU"/>
        </a:p>
      </dgm:t>
    </dgm:pt>
    <dgm:pt modelId="{0F46B0BE-0F75-4671-BFBF-705231928792}">
      <dgm:prSet phldrT="[Text]" custT="1"/>
      <dgm:spPr>
        <a:solidFill>
          <a:schemeClr val="accent4">
            <a:lumMod val="75000"/>
          </a:schemeClr>
        </a:solidFill>
      </dgm:spPr>
      <dgm:t>
        <a:bodyPr/>
        <a:lstStyle/>
        <a:p>
          <a:r>
            <a:rPr lang="en-AU" sz="1200" dirty="0"/>
            <a:t>Developers with an interest in the Study Area</a:t>
          </a:r>
        </a:p>
      </dgm:t>
    </dgm:pt>
    <dgm:pt modelId="{622EF6EC-32FA-4A03-B5A8-686EECFAB7F3}" type="parTrans" cxnId="{7AC31651-D418-4FFF-B9D3-AF8B96B7D890}">
      <dgm:prSet/>
      <dgm:spPr/>
      <dgm:t>
        <a:bodyPr/>
        <a:lstStyle/>
        <a:p>
          <a:endParaRPr lang="en-AU"/>
        </a:p>
      </dgm:t>
    </dgm:pt>
    <dgm:pt modelId="{2EA29DE8-9EBE-4F43-9FC3-F87E9F490D61}" type="sibTrans" cxnId="{7AC31651-D418-4FFF-B9D3-AF8B96B7D890}">
      <dgm:prSet/>
      <dgm:spPr/>
      <dgm:t>
        <a:bodyPr/>
        <a:lstStyle/>
        <a:p>
          <a:endParaRPr lang="en-AU"/>
        </a:p>
      </dgm:t>
    </dgm:pt>
    <dgm:pt modelId="{002FDA9E-2F0F-4046-B2B8-CE4B7369E3EC}">
      <dgm:prSet phldrT="[Text]" custT="1"/>
      <dgm:spPr>
        <a:solidFill>
          <a:schemeClr val="accent1">
            <a:lumMod val="75000"/>
          </a:schemeClr>
        </a:solidFill>
      </dgm:spPr>
      <dgm:t>
        <a:bodyPr/>
        <a:lstStyle/>
        <a:p>
          <a:r>
            <a:rPr lang="en-AU" sz="1200" dirty="0"/>
            <a:t>Service Authorities</a:t>
          </a:r>
        </a:p>
      </dgm:t>
    </dgm:pt>
    <dgm:pt modelId="{213E5D86-B41B-4A8E-B393-51B2ECC01F70}" type="parTrans" cxnId="{74B7C1BD-B79C-4894-89B0-3B734F3B27E0}">
      <dgm:prSet/>
      <dgm:spPr/>
      <dgm:t>
        <a:bodyPr/>
        <a:lstStyle/>
        <a:p>
          <a:endParaRPr lang="en-AU"/>
        </a:p>
      </dgm:t>
    </dgm:pt>
    <dgm:pt modelId="{A13E54DA-BC9E-4CE4-81FE-F3B36206CDFA}" type="sibTrans" cxnId="{74B7C1BD-B79C-4894-89B0-3B734F3B27E0}">
      <dgm:prSet/>
      <dgm:spPr/>
      <dgm:t>
        <a:bodyPr/>
        <a:lstStyle/>
        <a:p>
          <a:endParaRPr lang="en-AU"/>
        </a:p>
      </dgm:t>
    </dgm:pt>
    <dgm:pt modelId="{C0C94281-7565-4292-9B16-A7B533CC3509}">
      <dgm:prSet phldrT="[Text]" custT="1"/>
      <dgm:spPr/>
      <dgm:t>
        <a:bodyPr/>
        <a:lstStyle/>
        <a:p>
          <a:r>
            <a:rPr lang="en-AU" sz="1200" dirty="0"/>
            <a:t>Federal Departments</a:t>
          </a:r>
        </a:p>
      </dgm:t>
    </dgm:pt>
    <dgm:pt modelId="{C1CEE52C-DBA4-4BEC-8CF5-FD3EDC21BDDA}" type="parTrans" cxnId="{40B061AE-FB9F-4790-BF5F-8182449D6EC4}">
      <dgm:prSet/>
      <dgm:spPr/>
      <dgm:t>
        <a:bodyPr/>
        <a:lstStyle/>
        <a:p>
          <a:endParaRPr lang="en-AU"/>
        </a:p>
      </dgm:t>
    </dgm:pt>
    <dgm:pt modelId="{1C09A9A4-167D-4558-B8AD-077858C44296}" type="sibTrans" cxnId="{40B061AE-FB9F-4790-BF5F-8182449D6EC4}">
      <dgm:prSet/>
      <dgm:spPr/>
      <dgm:t>
        <a:bodyPr/>
        <a:lstStyle/>
        <a:p>
          <a:endParaRPr lang="en-AU"/>
        </a:p>
      </dgm:t>
    </dgm:pt>
    <dgm:pt modelId="{2B0014FE-3376-471B-998D-EABBBB5CCA18}">
      <dgm:prSet phldrT="[Text]" custT="1"/>
      <dgm:spPr/>
      <dgm:t>
        <a:bodyPr/>
        <a:lstStyle/>
        <a:p>
          <a:r>
            <a:rPr lang="en-AU" sz="1200" dirty="0"/>
            <a:t>Department for Infrastructure &amp; Transport</a:t>
          </a:r>
        </a:p>
      </dgm:t>
    </dgm:pt>
    <dgm:pt modelId="{B7E0BED0-7174-41AC-AE1F-BD7E61887CE9}" type="parTrans" cxnId="{47F6832B-F41F-450B-85D2-9440FB2F5381}">
      <dgm:prSet/>
      <dgm:spPr/>
      <dgm:t>
        <a:bodyPr/>
        <a:lstStyle/>
        <a:p>
          <a:endParaRPr lang="en-AU"/>
        </a:p>
      </dgm:t>
    </dgm:pt>
    <dgm:pt modelId="{5C31A754-9DA9-480A-85F5-222CCD4EF918}" type="sibTrans" cxnId="{47F6832B-F41F-450B-85D2-9440FB2F5381}">
      <dgm:prSet/>
      <dgm:spPr/>
      <dgm:t>
        <a:bodyPr/>
        <a:lstStyle/>
        <a:p>
          <a:endParaRPr lang="en-AU"/>
        </a:p>
      </dgm:t>
    </dgm:pt>
    <dgm:pt modelId="{CED97D72-B67F-4E2E-861F-2AFDD9C41FFE}">
      <dgm:prSet phldrT="[Text]" custT="1"/>
      <dgm:spPr>
        <a:solidFill>
          <a:schemeClr val="accent4">
            <a:lumMod val="75000"/>
          </a:schemeClr>
        </a:solidFill>
      </dgm:spPr>
      <dgm:t>
        <a:bodyPr/>
        <a:lstStyle/>
        <a:p>
          <a:r>
            <a:rPr lang="en-AU" sz="1200"/>
            <a:t>Wider Community</a:t>
          </a:r>
          <a:endParaRPr lang="en-AU" sz="1200" dirty="0"/>
        </a:p>
      </dgm:t>
    </dgm:pt>
    <dgm:pt modelId="{A24BC562-DF11-4072-9B68-6740FB3131EF}" type="parTrans" cxnId="{4D29242E-4F5A-4008-8396-7F9B70615C12}">
      <dgm:prSet/>
      <dgm:spPr/>
      <dgm:t>
        <a:bodyPr/>
        <a:lstStyle/>
        <a:p>
          <a:endParaRPr lang="en-AU"/>
        </a:p>
      </dgm:t>
    </dgm:pt>
    <dgm:pt modelId="{50D6B7F0-5923-49D7-AD34-C5ECC56BDCD3}" type="sibTrans" cxnId="{4D29242E-4F5A-4008-8396-7F9B70615C12}">
      <dgm:prSet/>
      <dgm:spPr/>
      <dgm:t>
        <a:bodyPr/>
        <a:lstStyle/>
        <a:p>
          <a:endParaRPr lang="en-AU"/>
        </a:p>
      </dgm:t>
    </dgm:pt>
    <dgm:pt modelId="{81525D78-C711-4572-8798-B2E5A96AE7DB}">
      <dgm:prSet phldrT="[Text]" custT="1"/>
      <dgm:spPr/>
      <dgm:t>
        <a:bodyPr/>
        <a:lstStyle/>
        <a:p>
          <a:r>
            <a:rPr lang="en-AU" sz="1200" dirty="0"/>
            <a:t> Department Planning &amp; Land Use Services</a:t>
          </a:r>
        </a:p>
      </dgm:t>
    </dgm:pt>
    <dgm:pt modelId="{DEBCD7D0-4954-4481-82B2-4E14C50B4EB7}" type="parTrans" cxnId="{2C164C15-E34F-428B-A3D2-BE4D31477BAD}">
      <dgm:prSet/>
      <dgm:spPr/>
      <dgm:t>
        <a:bodyPr/>
        <a:lstStyle/>
        <a:p>
          <a:endParaRPr lang="en-AU"/>
        </a:p>
      </dgm:t>
    </dgm:pt>
    <dgm:pt modelId="{68AD09BE-5E63-4901-9B7A-0F502E8B9259}" type="sibTrans" cxnId="{2C164C15-E34F-428B-A3D2-BE4D31477BAD}">
      <dgm:prSet/>
      <dgm:spPr/>
      <dgm:t>
        <a:bodyPr/>
        <a:lstStyle/>
        <a:p>
          <a:endParaRPr lang="en-AU"/>
        </a:p>
      </dgm:t>
    </dgm:pt>
    <dgm:pt modelId="{EE5DBF4A-0AD4-417D-8AB7-A5FC28B2CE6B}">
      <dgm:prSet phldrT="[Text]" custT="1"/>
      <dgm:spPr/>
      <dgm:t>
        <a:bodyPr/>
        <a:lstStyle/>
        <a:p>
          <a:r>
            <a:rPr lang="en-AU" sz="1200"/>
            <a:t>State Agencies</a:t>
          </a:r>
          <a:endParaRPr lang="en-AU" sz="1200" dirty="0"/>
        </a:p>
      </dgm:t>
    </dgm:pt>
    <dgm:pt modelId="{346D64AB-AFE7-43E8-A763-3BD9C13242ED}" type="parTrans" cxnId="{E1F05C04-0DF1-4746-8823-08E71E889804}">
      <dgm:prSet/>
      <dgm:spPr/>
      <dgm:t>
        <a:bodyPr/>
        <a:lstStyle/>
        <a:p>
          <a:endParaRPr lang="en-AU"/>
        </a:p>
      </dgm:t>
    </dgm:pt>
    <dgm:pt modelId="{D4AEC76E-D53E-4594-ACEC-87CF7642C441}" type="sibTrans" cxnId="{E1F05C04-0DF1-4746-8823-08E71E889804}">
      <dgm:prSet/>
      <dgm:spPr/>
      <dgm:t>
        <a:bodyPr/>
        <a:lstStyle/>
        <a:p>
          <a:endParaRPr lang="en-AU"/>
        </a:p>
      </dgm:t>
    </dgm:pt>
    <dgm:pt modelId="{07396A2D-F699-49C9-AF3C-A452C36FD1C5}">
      <dgm:prSet phldrT="[Text]" custT="1"/>
      <dgm:spPr>
        <a:solidFill>
          <a:schemeClr val="accent6">
            <a:lumMod val="75000"/>
          </a:schemeClr>
        </a:solidFill>
      </dgm:spPr>
      <dgm:t>
        <a:bodyPr/>
        <a:lstStyle/>
        <a:p>
          <a:r>
            <a:rPr lang="en-AU" sz="1200" dirty="0"/>
            <a:t>Advocacy Groups</a:t>
          </a:r>
        </a:p>
      </dgm:t>
    </dgm:pt>
    <dgm:pt modelId="{41EFE909-C97F-4006-B2DC-C92A7986F6C7}" type="parTrans" cxnId="{1DCEC825-480C-442F-9AB3-7CA394BAD32A}">
      <dgm:prSet/>
      <dgm:spPr/>
      <dgm:t>
        <a:bodyPr/>
        <a:lstStyle/>
        <a:p>
          <a:endParaRPr lang="en-AU"/>
        </a:p>
      </dgm:t>
    </dgm:pt>
    <dgm:pt modelId="{514A0700-33EE-4C13-B6BF-B5029442A740}" type="sibTrans" cxnId="{1DCEC825-480C-442F-9AB3-7CA394BAD32A}">
      <dgm:prSet/>
      <dgm:spPr/>
      <dgm:t>
        <a:bodyPr/>
        <a:lstStyle/>
        <a:p>
          <a:endParaRPr lang="en-AU"/>
        </a:p>
      </dgm:t>
    </dgm:pt>
    <dgm:pt modelId="{92C6D142-C56F-4875-B9D7-DB4834D60EAC}">
      <dgm:prSet phldrT="[Text]" custT="1"/>
      <dgm:spPr>
        <a:solidFill>
          <a:schemeClr val="bg1">
            <a:lumMod val="50000"/>
          </a:schemeClr>
        </a:solidFill>
      </dgm:spPr>
      <dgm:t>
        <a:bodyPr/>
        <a:lstStyle/>
        <a:p>
          <a:r>
            <a:rPr lang="en-AU" sz="1200"/>
            <a:t>City of Salisbury Staff &amp; Elected Members</a:t>
          </a:r>
          <a:endParaRPr lang="en-AU" sz="1200" dirty="0"/>
        </a:p>
      </dgm:t>
    </dgm:pt>
    <dgm:pt modelId="{C710ACAA-047B-44AD-B5CF-59C4CE063150}" type="parTrans" cxnId="{9EF504C4-64E4-4C28-BA0A-9C03C3A0BB1E}">
      <dgm:prSet/>
      <dgm:spPr/>
      <dgm:t>
        <a:bodyPr/>
        <a:lstStyle/>
        <a:p>
          <a:endParaRPr lang="en-AU"/>
        </a:p>
      </dgm:t>
    </dgm:pt>
    <dgm:pt modelId="{7B789878-6EE3-4717-BC66-4E078107D2B7}" type="sibTrans" cxnId="{9EF504C4-64E4-4C28-BA0A-9C03C3A0BB1E}">
      <dgm:prSet/>
      <dgm:spPr/>
      <dgm:t>
        <a:bodyPr/>
        <a:lstStyle/>
        <a:p>
          <a:endParaRPr lang="en-AU"/>
        </a:p>
      </dgm:t>
    </dgm:pt>
    <dgm:pt modelId="{503B0C64-6884-40BC-BA65-48EEE96376CC}" type="pres">
      <dgm:prSet presAssocID="{4A2E7700-166D-423C-888F-B7CC547BA98A}" presName="cycle" presStyleCnt="0">
        <dgm:presLayoutVars>
          <dgm:chMax val="1"/>
          <dgm:dir/>
          <dgm:animLvl val="ctr"/>
          <dgm:resizeHandles val="exact"/>
        </dgm:presLayoutVars>
      </dgm:prSet>
      <dgm:spPr/>
    </dgm:pt>
    <dgm:pt modelId="{1C34EC5F-8540-4024-B28D-1D72EF0B1DBB}" type="pres">
      <dgm:prSet presAssocID="{8911AF14-1168-4FA6-A6BA-49968CB04358}" presName="centerShape" presStyleLbl="node0" presStyleIdx="0" presStyleCnt="1"/>
      <dgm:spPr/>
    </dgm:pt>
    <dgm:pt modelId="{C578AF9C-2608-4D00-83B3-F98BA0E3CD14}" type="pres">
      <dgm:prSet presAssocID="{AD754058-2696-4A90-9E1A-930F2F0DBECA}" presName="parTrans" presStyleLbl="bgSibTrans2D1" presStyleIdx="0" presStyleCnt="11"/>
      <dgm:spPr/>
    </dgm:pt>
    <dgm:pt modelId="{95F2FA8F-96FE-4C29-B354-8E914E1EF93C}" type="pres">
      <dgm:prSet presAssocID="{C0B14CFD-4705-4675-8ADA-DFD3D1FBDF73}" presName="node" presStyleLbl="node1" presStyleIdx="0" presStyleCnt="11">
        <dgm:presLayoutVars>
          <dgm:bulletEnabled val="1"/>
        </dgm:presLayoutVars>
      </dgm:prSet>
      <dgm:spPr/>
    </dgm:pt>
    <dgm:pt modelId="{135D7A56-C992-4E0A-A160-37E596B39D46}" type="pres">
      <dgm:prSet presAssocID="{C710ACAA-047B-44AD-B5CF-59C4CE063150}" presName="parTrans" presStyleLbl="bgSibTrans2D1" presStyleIdx="1" presStyleCnt="11"/>
      <dgm:spPr/>
    </dgm:pt>
    <dgm:pt modelId="{61CEE75C-D747-4146-9E09-F13680F76CA7}" type="pres">
      <dgm:prSet presAssocID="{92C6D142-C56F-4875-B9D7-DB4834D60EAC}" presName="node" presStyleLbl="node1" presStyleIdx="1" presStyleCnt="11" custScaleY="126215">
        <dgm:presLayoutVars>
          <dgm:bulletEnabled val="1"/>
        </dgm:presLayoutVars>
      </dgm:prSet>
      <dgm:spPr/>
    </dgm:pt>
    <dgm:pt modelId="{3EB0C9D4-CAE2-4A21-AFE8-0A654D920B81}" type="pres">
      <dgm:prSet presAssocID="{548E4F94-8EB5-4D2D-A072-BE908B49D30E}" presName="parTrans" presStyleLbl="bgSibTrans2D1" presStyleIdx="2" presStyleCnt="11"/>
      <dgm:spPr/>
    </dgm:pt>
    <dgm:pt modelId="{EAEA39C9-6A08-41EB-A7F9-6308C6ED4382}" type="pres">
      <dgm:prSet presAssocID="{DE881F98-4DD6-4022-9B35-5E20479D079C}" presName="node" presStyleLbl="node1" presStyleIdx="2" presStyleCnt="11" custScaleX="140418">
        <dgm:presLayoutVars>
          <dgm:bulletEnabled val="1"/>
        </dgm:presLayoutVars>
      </dgm:prSet>
      <dgm:spPr/>
    </dgm:pt>
    <dgm:pt modelId="{586FEBE5-7DC4-45E0-8CDB-72C8F9EB4264}" type="pres">
      <dgm:prSet presAssocID="{622EF6EC-32FA-4A03-B5A8-686EECFAB7F3}" presName="parTrans" presStyleLbl="bgSibTrans2D1" presStyleIdx="3" presStyleCnt="11"/>
      <dgm:spPr/>
    </dgm:pt>
    <dgm:pt modelId="{43E5BC99-7407-4577-A26B-BBBB2CFEE712}" type="pres">
      <dgm:prSet presAssocID="{0F46B0BE-0F75-4671-BFBF-705231928792}" presName="node" presStyleLbl="node1" presStyleIdx="3" presStyleCnt="11" custScaleY="135221" custRadScaleRad="105071" custRadScaleInc="7060">
        <dgm:presLayoutVars>
          <dgm:bulletEnabled val="1"/>
        </dgm:presLayoutVars>
      </dgm:prSet>
      <dgm:spPr/>
    </dgm:pt>
    <dgm:pt modelId="{BEB82D88-44B7-4495-AF67-1B5858610B45}" type="pres">
      <dgm:prSet presAssocID="{A24BC562-DF11-4072-9B68-6740FB3131EF}" presName="parTrans" presStyleLbl="bgSibTrans2D1" presStyleIdx="4" presStyleCnt="11"/>
      <dgm:spPr/>
    </dgm:pt>
    <dgm:pt modelId="{164A737A-2BCE-4CA1-9A33-EAB2247F9AC1}" type="pres">
      <dgm:prSet presAssocID="{CED97D72-B67F-4E2E-861F-2AFDD9C41FFE}" presName="node" presStyleLbl="node1" presStyleIdx="4" presStyleCnt="11">
        <dgm:presLayoutVars>
          <dgm:bulletEnabled val="1"/>
        </dgm:presLayoutVars>
      </dgm:prSet>
      <dgm:spPr/>
    </dgm:pt>
    <dgm:pt modelId="{1E3E43B3-DB6B-44F9-9460-5943F841790A}" type="pres">
      <dgm:prSet presAssocID="{41EFE909-C97F-4006-B2DC-C92A7986F6C7}" presName="parTrans" presStyleLbl="bgSibTrans2D1" presStyleIdx="5" presStyleCnt="11"/>
      <dgm:spPr/>
    </dgm:pt>
    <dgm:pt modelId="{A2700434-3B90-4A7E-80BE-105C73C0B472}" type="pres">
      <dgm:prSet presAssocID="{07396A2D-F699-49C9-AF3C-A452C36FD1C5}" presName="node" presStyleLbl="node1" presStyleIdx="5" presStyleCnt="11">
        <dgm:presLayoutVars>
          <dgm:bulletEnabled val="1"/>
        </dgm:presLayoutVars>
      </dgm:prSet>
      <dgm:spPr/>
    </dgm:pt>
    <dgm:pt modelId="{7626C6B8-52A7-4258-959E-B733AF6D6776}" type="pres">
      <dgm:prSet presAssocID="{213E5D86-B41B-4A8E-B393-51B2ECC01F70}" presName="parTrans" presStyleLbl="bgSibTrans2D1" presStyleIdx="6" presStyleCnt="11"/>
      <dgm:spPr/>
    </dgm:pt>
    <dgm:pt modelId="{A2491E9E-A79A-4625-A43F-8028AA57EB8D}" type="pres">
      <dgm:prSet presAssocID="{002FDA9E-2F0F-4046-B2B8-CE4B7369E3EC}" presName="node" presStyleLbl="node1" presStyleIdx="6" presStyleCnt="11">
        <dgm:presLayoutVars>
          <dgm:bulletEnabled val="1"/>
        </dgm:presLayoutVars>
      </dgm:prSet>
      <dgm:spPr/>
    </dgm:pt>
    <dgm:pt modelId="{EA0B7E73-8A09-4317-B523-AAE1F1D38BE5}" type="pres">
      <dgm:prSet presAssocID="{C1CEE52C-DBA4-4BEC-8CF5-FD3EDC21BDDA}" presName="parTrans" presStyleLbl="bgSibTrans2D1" presStyleIdx="7" presStyleCnt="11"/>
      <dgm:spPr/>
    </dgm:pt>
    <dgm:pt modelId="{6ACF26EF-576F-412D-AE5E-4247637C6A6C}" type="pres">
      <dgm:prSet presAssocID="{C0C94281-7565-4292-9B16-A7B533CC3509}" presName="node" presStyleLbl="node1" presStyleIdx="7" presStyleCnt="11">
        <dgm:presLayoutVars>
          <dgm:bulletEnabled val="1"/>
        </dgm:presLayoutVars>
      </dgm:prSet>
      <dgm:spPr/>
    </dgm:pt>
    <dgm:pt modelId="{B605AAB9-D14D-430D-AD06-8014C97359E4}" type="pres">
      <dgm:prSet presAssocID="{346D64AB-AFE7-43E8-A763-3BD9C13242ED}" presName="parTrans" presStyleLbl="bgSibTrans2D1" presStyleIdx="8" presStyleCnt="11"/>
      <dgm:spPr/>
    </dgm:pt>
    <dgm:pt modelId="{0B9A4F08-88AF-4F53-919F-7CAE4E5969E6}" type="pres">
      <dgm:prSet presAssocID="{EE5DBF4A-0AD4-417D-8AB7-A5FC28B2CE6B}" presName="node" presStyleLbl="node1" presStyleIdx="8" presStyleCnt="11">
        <dgm:presLayoutVars>
          <dgm:bulletEnabled val="1"/>
        </dgm:presLayoutVars>
      </dgm:prSet>
      <dgm:spPr/>
    </dgm:pt>
    <dgm:pt modelId="{7D3896FC-F5EA-4558-BCEA-B6EB1CCF500D}" type="pres">
      <dgm:prSet presAssocID="{DEBCD7D0-4954-4481-82B2-4E14C50B4EB7}" presName="parTrans" presStyleLbl="bgSibTrans2D1" presStyleIdx="9" presStyleCnt="11"/>
      <dgm:spPr/>
    </dgm:pt>
    <dgm:pt modelId="{E2789696-C168-41BD-B7B9-794CDF6E026B}" type="pres">
      <dgm:prSet presAssocID="{81525D78-C711-4572-8798-B2E5A96AE7DB}" presName="node" presStyleLbl="node1" presStyleIdx="9" presStyleCnt="11" custScaleY="118753">
        <dgm:presLayoutVars>
          <dgm:bulletEnabled val="1"/>
        </dgm:presLayoutVars>
      </dgm:prSet>
      <dgm:spPr/>
    </dgm:pt>
    <dgm:pt modelId="{788F1F54-B31C-439F-9F5F-E2146676AFCE}" type="pres">
      <dgm:prSet presAssocID="{B7E0BED0-7174-41AC-AE1F-BD7E61887CE9}" presName="parTrans" presStyleLbl="bgSibTrans2D1" presStyleIdx="10" presStyleCnt="11"/>
      <dgm:spPr/>
    </dgm:pt>
    <dgm:pt modelId="{9734B969-89AD-46E5-9876-B86F071467FE}" type="pres">
      <dgm:prSet presAssocID="{2B0014FE-3376-471B-998D-EABBBB5CCA18}" presName="node" presStyleLbl="node1" presStyleIdx="10" presStyleCnt="11">
        <dgm:presLayoutVars>
          <dgm:bulletEnabled val="1"/>
        </dgm:presLayoutVars>
      </dgm:prSet>
      <dgm:spPr/>
    </dgm:pt>
  </dgm:ptLst>
  <dgm:cxnLst>
    <dgm:cxn modelId="{E1F05C04-0DF1-4746-8823-08E71E889804}" srcId="{8911AF14-1168-4FA6-A6BA-49968CB04358}" destId="{EE5DBF4A-0AD4-417D-8AB7-A5FC28B2CE6B}" srcOrd="8" destOrd="0" parTransId="{346D64AB-AFE7-43E8-A763-3BD9C13242ED}" sibTransId="{D4AEC76E-D53E-4594-ACEC-87CF7642C441}"/>
    <dgm:cxn modelId="{16D7470D-3FBD-4A51-9264-AAD03AC08D11}" type="presOf" srcId="{002FDA9E-2F0F-4046-B2B8-CE4B7369E3EC}" destId="{A2491E9E-A79A-4625-A43F-8028AA57EB8D}" srcOrd="0" destOrd="0" presId="urn:microsoft.com/office/officeart/2005/8/layout/radial4"/>
    <dgm:cxn modelId="{E2E2650E-A21F-4A82-95D9-BEAD59432EB0}" type="presOf" srcId="{548E4F94-8EB5-4D2D-A072-BE908B49D30E}" destId="{3EB0C9D4-CAE2-4A21-AFE8-0A654D920B81}" srcOrd="0" destOrd="0" presId="urn:microsoft.com/office/officeart/2005/8/layout/radial4"/>
    <dgm:cxn modelId="{2C164C15-E34F-428B-A3D2-BE4D31477BAD}" srcId="{8911AF14-1168-4FA6-A6BA-49968CB04358}" destId="{81525D78-C711-4572-8798-B2E5A96AE7DB}" srcOrd="9" destOrd="0" parTransId="{DEBCD7D0-4954-4481-82B2-4E14C50B4EB7}" sibTransId="{68AD09BE-5E63-4901-9B7A-0F502E8B9259}"/>
    <dgm:cxn modelId="{2EBF9E17-6577-422A-A8A0-371D684CFC3F}" type="presOf" srcId="{622EF6EC-32FA-4A03-B5A8-686EECFAB7F3}" destId="{586FEBE5-7DC4-45E0-8CDB-72C8F9EB4264}" srcOrd="0" destOrd="0" presId="urn:microsoft.com/office/officeart/2005/8/layout/radial4"/>
    <dgm:cxn modelId="{F039C01D-79D1-4679-99E9-00A5845EDF00}" type="presOf" srcId="{EE5DBF4A-0AD4-417D-8AB7-A5FC28B2CE6B}" destId="{0B9A4F08-88AF-4F53-919F-7CAE4E5969E6}" srcOrd="0" destOrd="0" presId="urn:microsoft.com/office/officeart/2005/8/layout/radial4"/>
    <dgm:cxn modelId="{FF244F1E-8859-46A7-80DB-347E43292E6B}" type="presOf" srcId="{346D64AB-AFE7-43E8-A763-3BD9C13242ED}" destId="{B605AAB9-D14D-430D-AD06-8014C97359E4}" srcOrd="0" destOrd="0" presId="urn:microsoft.com/office/officeart/2005/8/layout/radial4"/>
    <dgm:cxn modelId="{1DCEC825-480C-442F-9AB3-7CA394BAD32A}" srcId="{8911AF14-1168-4FA6-A6BA-49968CB04358}" destId="{07396A2D-F699-49C9-AF3C-A452C36FD1C5}" srcOrd="5" destOrd="0" parTransId="{41EFE909-C97F-4006-B2DC-C92A7986F6C7}" sibTransId="{514A0700-33EE-4C13-B6BF-B5029442A740}"/>
    <dgm:cxn modelId="{9F1A8328-08EF-4FB8-8B17-A9B0736EC28B}" type="presOf" srcId="{4A2E7700-166D-423C-888F-B7CC547BA98A}" destId="{503B0C64-6884-40BC-BA65-48EEE96376CC}" srcOrd="0" destOrd="0" presId="urn:microsoft.com/office/officeart/2005/8/layout/radial4"/>
    <dgm:cxn modelId="{47F6832B-F41F-450B-85D2-9440FB2F5381}" srcId="{8911AF14-1168-4FA6-A6BA-49968CB04358}" destId="{2B0014FE-3376-471B-998D-EABBBB5CCA18}" srcOrd="10" destOrd="0" parTransId="{B7E0BED0-7174-41AC-AE1F-BD7E61887CE9}" sibTransId="{5C31A754-9DA9-480A-85F5-222CCD4EF918}"/>
    <dgm:cxn modelId="{4D29242E-4F5A-4008-8396-7F9B70615C12}" srcId="{8911AF14-1168-4FA6-A6BA-49968CB04358}" destId="{CED97D72-B67F-4E2E-861F-2AFDD9C41FFE}" srcOrd="4" destOrd="0" parTransId="{A24BC562-DF11-4072-9B68-6740FB3131EF}" sibTransId="{50D6B7F0-5923-49D7-AD34-C5ECC56BDCD3}"/>
    <dgm:cxn modelId="{013EEC30-40FA-42ED-A2F2-829BDF1E60D4}" srcId="{4A2E7700-166D-423C-888F-B7CC547BA98A}" destId="{8911AF14-1168-4FA6-A6BA-49968CB04358}" srcOrd="0" destOrd="0" parTransId="{E0608C9C-FB4C-40B4-9381-BAE13C96DF4B}" sibTransId="{245A25A3-EE07-4C6C-9D64-EABD402D023D}"/>
    <dgm:cxn modelId="{4D47BF31-8955-4B3A-813F-517587412202}" type="presOf" srcId="{213E5D86-B41B-4A8E-B393-51B2ECC01F70}" destId="{7626C6B8-52A7-4258-959E-B733AF6D6776}" srcOrd="0" destOrd="0" presId="urn:microsoft.com/office/officeart/2005/8/layout/radial4"/>
    <dgm:cxn modelId="{0E4D573D-4E9D-492C-98D6-90819628E219}" type="presOf" srcId="{A24BC562-DF11-4072-9B68-6740FB3131EF}" destId="{BEB82D88-44B7-4495-AF67-1B5858610B45}" srcOrd="0" destOrd="0" presId="urn:microsoft.com/office/officeart/2005/8/layout/radial4"/>
    <dgm:cxn modelId="{290BDC5F-E7BB-4599-BBAE-A6DB33E4BE10}" type="presOf" srcId="{8911AF14-1168-4FA6-A6BA-49968CB04358}" destId="{1C34EC5F-8540-4024-B28D-1D72EF0B1DBB}" srcOrd="0" destOrd="0" presId="urn:microsoft.com/office/officeart/2005/8/layout/radial4"/>
    <dgm:cxn modelId="{9543FA6C-C57D-4428-B792-B277B03CC3A8}" type="presOf" srcId="{0F46B0BE-0F75-4671-BFBF-705231928792}" destId="{43E5BC99-7407-4577-A26B-BBBB2CFEE712}" srcOrd="0" destOrd="0" presId="urn:microsoft.com/office/officeart/2005/8/layout/radial4"/>
    <dgm:cxn modelId="{F046576F-01F5-4D0E-B7D6-1219E08CFA7F}" type="presOf" srcId="{92C6D142-C56F-4875-B9D7-DB4834D60EAC}" destId="{61CEE75C-D747-4146-9E09-F13680F76CA7}" srcOrd="0" destOrd="0" presId="urn:microsoft.com/office/officeart/2005/8/layout/radial4"/>
    <dgm:cxn modelId="{7AC31651-D418-4FFF-B9D3-AF8B96B7D890}" srcId="{8911AF14-1168-4FA6-A6BA-49968CB04358}" destId="{0F46B0BE-0F75-4671-BFBF-705231928792}" srcOrd="3" destOrd="0" parTransId="{622EF6EC-32FA-4A03-B5A8-686EECFAB7F3}" sibTransId="{2EA29DE8-9EBE-4F43-9FC3-F87E9F490D61}"/>
    <dgm:cxn modelId="{C30D5052-85F1-466D-AF7A-8900E689AA33}" type="presOf" srcId="{CED97D72-B67F-4E2E-861F-2AFDD9C41FFE}" destId="{164A737A-2BCE-4CA1-9A33-EAB2247F9AC1}" srcOrd="0" destOrd="0" presId="urn:microsoft.com/office/officeart/2005/8/layout/radial4"/>
    <dgm:cxn modelId="{FDE8FE74-587B-49EC-BE0E-76FC7AD21E44}" type="presOf" srcId="{DE881F98-4DD6-4022-9B35-5E20479D079C}" destId="{EAEA39C9-6A08-41EB-A7F9-6308C6ED4382}" srcOrd="0" destOrd="0" presId="urn:microsoft.com/office/officeart/2005/8/layout/radial4"/>
    <dgm:cxn modelId="{5C03BE59-2369-4701-A997-5FF61AB418C6}" srcId="{8911AF14-1168-4FA6-A6BA-49968CB04358}" destId="{C0B14CFD-4705-4675-8ADA-DFD3D1FBDF73}" srcOrd="0" destOrd="0" parTransId="{AD754058-2696-4A90-9E1A-930F2F0DBECA}" sibTransId="{F138715F-2DDB-4D6A-9B2C-6B455436C27F}"/>
    <dgm:cxn modelId="{4AF8FA7B-FAF6-457C-8FB9-E4DBBF07C7A7}" type="presOf" srcId="{41EFE909-C97F-4006-B2DC-C92A7986F6C7}" destId="{1E3E43B3-DB6B-44F9-9460-5943F841790A}" srcOrd="0" destOrd="0" presId="urn:microsoft.com/office/officeart/2005/8/layout/radial4"/>
    <dgm:cxn modelId="{4FA7BE81-9B4B-41C7-9311-97A19DED1A62}" type="presOf" srcId="{C0B14CFD-4705-4675-8ADA-DFD3D1FBDF73}" destId="{95F2FA8F-96FE-4C29-B354-8E914E1EF93C}" srcOrd="0" destOrd="0" presId="urn:microsoft.com/office/officeart/2005/8/layout/radial4"/>
    <dgm:cxn modelId="{B9E8E281-0DA8-4E66-A469-4FB40CF6A40A}" type="presOf" srcId="{07396A2D-F699-49C9-AF3C-A452C36FD1C5}" destId="{A2700434-3B90-4A7E-80BE-105C73C0B472}" srcOrd="0" destOrd="0" presId="urn:microsoft.com/office/officeart/2005/8/layout/radial4"/>
    <dgm:cxn modelId="{7727BF8F-73C9-4305-8087-5236E816B18C}" type="presOf" srcId="{C710ACAA-047B-44AD-B5CF-59C4CE063150}" destId="{135D7A56-C992-4E0A-A160-37E596B39D46}" srcOrd="0" destOrd="0" presId="urn:microsoft.com/office/officeart/2005/8/layout/radial4"/>
    <dgm:cxn modelId="{4C089F95-17C2-4853-B48F-19704DBC42D2}" type="presOf" srcId="{81525D78-C711-4572-8798-B2E5A96AE7DB}" destId="{E2789696-C168-41BD-B7B9-794CDF6E026B}" srcOrd="0" destOrd="0" presId="urn:microsoft.com/office/officeart/2005/8/layout/radial4"/>
    <dgm:cxn modelId="{6977539C-4C63-449F-9960-D28E2E6AFED7}" type="presOf" srcId="{DEBCD7D0-4954-4481-82B2-4E14C50B4EB7}" destId="{7D3896FC-F5EA-4558-BCEA-B6EB1CCF500D}" srcOrd="0" destOrd="0" presId="urn:microsoft.com/office/officeart/2005/8/layout/radial4"/>
    <dgm:cxn modelId="{52B3C89D-3D54-4C1F-853A-93478142EDB3}" type="presOf" srcId="{B7E0BED0-7174-41AC-AE1F-BD7E61887CE9}" destId="{788F1F54-B31C-439F-9F5F-E2146676AFCE}" srcOrd="0" destOrd="0" presId="urn:microsoft.com/office/officeart/2005/8/layout/radial4"/>
    <dgm:cxn modelId="{40B061AE-FB9F-4790-BF5F-8182449D6EC4}" srcId="{8911AF14-1168-4FA6-A6BA-49968CB04358}" destId="{C0C94281-7565-4292-9B16-A7B533CC3509}" srcOrd="7" destOrd="0" parTransId="{C1CEE52C-DBA4-4BEC-8CF5-FD3EDC21BDDA}" sibTransId="{1C09A9A4-167D-4558-B8AD-077858C44296}"/>
    <dgm:cxn modelId="{74B7C1BD-B79C-4894-89B0-3B734F3B27E0}" srcId="{8911AF14-1168-4FA6-A6BA-49968CB04358}" destId="{002FDA9E-2F0F-4046-B2B8-CE4B7369E3EC}" srcOrd="6" destOrd="0" parTransId="{213E5D86-B41B-4A8E-B393-51B2ECC01F70}" sibTransId="{A13E54DA-BC9E-4CE4-81FE-F3B36206CDFA}"/>
    <dgm:cxn modelId="{9EF504C4-64E4-4C28-BA0A-9C03C3A0BB1E}" srcId="{8911AF14-1168-4FA6-A6BA-49968CB04358}" destId="{92C6D142-C56F-4875-B9D7-DB4834D60EAC}" srcOrd="1" destOrd="0" parTransId="{C710ACAA-047B-44AD-B5CF-59C4CE063150}" sibTransId="{7B789878-6EE3-4717-BC66-4E078107D2B7}"/>
    <dgm:cxn modelId="{27361FD2-ED35-4C65-80AD-C0C17FBFDD5B}" srcId="{8911AF14-1168-4FA6-A6BA-49968CB04358}" destId="{DE881F98-4DD6-4022-9B35-5E20479D079C}" srcOrd="2" destOrd="0" parTransId="{548E4F94-8EB5-4D2D-A072-BE908B49D30E}" sibTransId="{8AB6CB7A-865F-4E81-A219-459C7A31AFAF}"/>
    <dgm:cxn modelId="{8C8A44DA-4955-4F51-BA3A-853EB36876BB}" type="presOf" srcId="{2B0014FE-3376-471B-998D-EABBBB5CCA18}" destId="{9734B969-89AD-46E5-9876-B86F071467FE}" srcOrd="0" destOrd="0" presId="urn:microsoft.com/office/officeart/2005/8/layout/radial4"/>
    <dgm:cxn modelId="{05596DEF-73B8-4ADF-AAB5-F455EEECD74F}" type="presOf" srcId="{C1CEE52C-DBA4-4BEC-8CF5-FD3EDC21BDDA}" destId="{EA0B7E73-8A09-4317-B523-AAE1F1D38BE5}" srcOrd="0" destOrd="0" presId="urn:microsoft.com/office/officeart/2005/8/layout/radial4"/>
    <dgm:cxn modelId="{DE266FFB-F594-4DA9-8E33-FAF80566A0C6}" type="presOf" srcId="{C0C94281-7565-4292-9B16-A7B533CC3509}" destId="{6ACF26EF-576F-412D-AE5E-4247637C6A6C}" srcOrd="0" destOrd="0" presId="urn:microsoft.com/office/officeart/2005/8/layout/radial4"/>
    <dgm:cxn modelId="{93C839FD-CC8C-48FF-AE2C-542081535ED3}" type="presOf" srcId="{AD754058-2696-4A90-9E1A-930F2F0DBECA}" destId="{C578AF9C-2608-4D00-83B3-F98BA0E3CD14}" srcOrd="0" destOrd="0" presId="urn:microsoft.com/office/officeart/2005/8/layout/radial4"/>
    <dgm:cxn modelId="{81603EDF-A332-468E-9973-21DF3C388A41}" type="presParOf" srcId="{503B0C64-6884-40BC-BA65-48EEE96376CC}" destId="{1C34EC5F-8540-4024-B28D-1D72EF0B1DBB}" srcOrd="0" destOrd="0" presId="urn:microsoft.com/office/officeart/2005/8/layout/radial4"/>
    <dgm:cxn modelId="{D67E9AB1-89BA-4528-8D3E-1540B9F4DA11}" type="presParOf" srcId="{503B0C64-6884-40BC-BA65-48EEE96376CC}" destId="{C578AF9C-2608-4D00-83B3-F98BA0E3CD14}" srcOrd="1" destOrd="0" presId="urn:microsoft.com/office/officeart/2005/8/layout/radial4"/>
    <dgm:cxn modelId="{A3B344B1-BF38-4A6F-989F-491CBCF88808}" type="presParOf" srcId="{503B0C64-6884-40BC-BA65-48EEE96376CC}" destId="{95F2FA8F-96FE-4C29-B354-8E914E1EF93C}" srcOrd="2" destOrd="0" presId="urn:microsoft.com/office/officeart/2005/8/layout/radial4"/>
    <dgm:cxn modelId="{B8BFDD34-1197-41A1-8A96-E0C30FFC10A6}" type="presParOf" srcId="{503B0C64-6884-40BC-BA65-48EEE96376CC}" destId="{135D7A56-C992-4E0A-A160-37E596B39D46}" srcOrd="3" destOrd="0" presId="urn:microsoft.com/office/officeart/2005/8/layout/radial4"/>
    <dgm:cxn modelId="{8C49A6E0-58FA-4B97-8F0D-9EA1186B862F}" type="presParOf" srcId="{503B0C64-6884-40BC-BA65-48EEE96376CC}" destId="{61CEE75C-D747-4146-9E09-F13680F76CA7}" srcOrd="4" destOrd="0" presId="urn:microsoft.com/office/officeart/2005/8/layout/radial4"/>
    <dgm:cxn modelId="{9957D9FC-69F9-4BA4-9B68-89A11643EC26}" type="presParOf" srcId="{503B0C64-6884-40BC-BA65-48EEE96376CC}" destId="{3EB0C9D4-CAE2-4A21-AFE8-0A654D920B81}" srcOrd="5" destOrd="0" presId="urn:microsoft.com/office/officeart/2005/8/layout/radial4"/>
    <dgm:cxn modelId="{597E07E8-4432-4EDC-B2AE-FCAA2C2A268C}" type="presParOf" srcId="{503B0C64-6884-40BC-BA65-48EEE96376CC}" destId="{EAEA39C9-6A08-41EB-A7F9-6308C6ED4382}" srcOrd="6" destOrd="0" presId="urn:microsoft.com/office/officeart/2005/8/layout/radial4"/>
    <dgm:cxn modelId="{DB148CAD-1917-4210-88E6-27884F62DF90}" type="presParOf" srcId="{503B0C64-6884-40BC-BA65-48EEE96376CC}" destId="{586FEBE5-7DC4-45E0-8CDB-72C8F9EB4264}" srcOrd="7" destOrd="0" presId="urn:microsoft.com/office/officeart/2005/8/layout/radial4"/>
    <dgm:cxn modelId="{7371ADA8-F2DA-4071-9706-CE7E566BAF10}" type="presParOf" srcId="{503B0C64-6884-40BC-BA65-48EEE96376CC}" destId="{43E5BC99-7407-4577-A26B-BBBB2CFEE712}" srcOrd="8" destOrd="0" presId="urn:microsoft.com/office/officeart/2005/8/layout/radial4"/>
    <dgm:cxn modelId="{ED3918FB-C757-453A-BC4E-2368B0C712A7}" type="presParOf" srcId="{503B0C64-6884-40BC-BA65-48EEE96376CC}" destId="{BEB82D88-44B7-4495-AF67-1B5858610B45}" srcOrd="9" destOrd="0" presId="urn:microsoft.com/office/officeart/2005/8/layout/radial4"/>
    <dgm:cxn modelId="{C44BDCE3-5C7E-4C88-946B-BEBE4ABDB2EA}" type="presParOf" srcId="{503B0C64-6884-40BC-BA65-48EEE96376CC}" destId="{164A737A-2BCE-4CA1-9A33-EAB2247F9AC1}" srcOrd="10" destOrd="0" presId="urn:microsoft.com/office/officeart/2005/8/layout/radial4"/>
    <dgm:cxn modelId="{E7FBA923-6CC6-4ADC-8A7B-B9D1D15CE965}" type="presParOf" srcId="{503B0C64-6884-40BC-BA65-48EEE96376CC}" destId="{1E3E43B3-DB6B-44F9-9460-5943F841790A}" srcOrd="11" destOrd="0" presId="urn:microsoft.com/office/officeart/2005/8/layout/radial4"/>
    <dgm:cxn modelId="{E62FB092-0819-4953-8AA9-DD8204B7FF35}" type="presParOf" srcId="{503B0C64-6884-40BC-BA65-48EEE96376CC}" destId="{A2700434-3B90-4A7E-80BE-105C73C0B472}" srcOrd="12" destOrd="0" presId="urn:microsoft.com/office/officeart/2005/8/layout/radial4"/>
    <dgm:cxn modelId="{797A7BDD-B682-49CF-BB3B-006CD8A762F8}" type="presParOf" srcId="{503B0C64-6884-40BC-BA65-48EEE96376CC}" destId="{7626C6B8-52A7-4258-959E-B733AF6D6776}" srcOrd="13" destOrd="0" presId="urn:microsoft.com/office/officeart/2005/8/layout/radial4"/>
    <dgm:cxn modelId="{C9EC7337-C57F-4E0A-83D1-8AA65DA45D26}" type="presParOf" srcId="{503B0C64-6884-40BC-BA65-48EEE96376CC}" destId="{A2491E9E-A79A-4625-A43F-8028AA57EB8D}" srcOrd="14" destOrd="0" presId="urn:microsoft.com/office/officeart/2005/8/layout/radial4"/>
    <dgm:cxn modelId="{7EB742A2-A0A5-4958-B824-CFB664B31304}" type="presParOf" srcId="{503B0C64-6884-40BC-BA65-48EEE96376CC}" destId="{EA0B7E73-8A09-4317-B523-AAE1F1D38BE5}" srcOrd="15" destOrd="0" presId="urn:microsoft.com/office/officeart/2005/8/layout/radial4"/>
    <dgm:cxn modelId="{45B6E3A6-829D-42CC-B74D-A515922FD9D5}" type="presParOf" srcId="{503B0C64-6884-40BC-BA65-48EEE96376CC}" destId="{6ACF26EF-576F-412D-AE5E-4247637C6A6C}" srcOrd="16" destOrd="0" presId="urn:microsoft.com/office/officeart/2005/8/layout/radial4"/>
    <dgm:cxn modelId="{7D04A9B6-41BB-46CE-906E-F62287C3B972}" type="presParOf" srcId="{503B0C64-6884-40BC-BA65-48EEE96376CC}" destId="{B605AAB9-D14D-430D-AD06-8014C97359E4}" srcOrd="17" destOrd="0" presId="urn:microsoft.com/office/officeart/2005/8/layout/radial4"/>
    <dgm:cxn modelId="{48F62CE6-48AA-43DA-AD8A-ABA733409FA5}" type="presParOf" srcId="{503B0C64-6884-40BC-BA65-48EEE96376CC}" destId="{0B9A4F08-88AF-4F53-919F-7CAE4E5969E6}" srcOrd="18" destOrd="0" presId="urn:microsoft.com/office/officeart/2005/8/layout/radial4"/>
    <dgm:cxn modelId="{5C74AEC1-E782-416D-89CC-2569342CBE0E}" type="presParOf" srcId="{503B0C64-6884-40BC-BA65-48EEE96376CC}" destId="{7D3896FC-F5EA-4558-BCEA-B6EB1CCF500D}" srcOrd="19" destOrd="0" presId="urn:microsoft.com/office/officeart/2005/8/layout/radial4"/>
    <dgm:cxn modelId="{D4C581F4-95B6-4F78-8E6C-7A8E8AB3CCAF}" type="presParOf" srcId="{503B0C64-6884-40BC-BA65-48EEE96376CC}" destId="{E2789696-C168-41BD-B7B9-794CDF6E026B}" srcOrd="20" destOrd="0" presId="urn:microsoft.com/office/officeart/2005/8/layout/radial4"/>
    <dgm:cxn modelId="{145323C1-82CD-4B0A-92FA-D7060D3803A1}" type="presParOf" srcId="{503B0C64-6884-40BC-BA65-48EEE96376CC}" destId="{788F1F54-B31C-439F-9F5F-E2146676AFCE}" srcOrd="21" destOrd="0" presId="urn:microsoft.com/office/officeart/2005/8/layout/radial4"/>
    <dgm:cxn modelId="{058E1BDD-C95D-4FCA-A720-012449132ED9}" type="presParOf" srcId="{503B0C64-6884-40BC-BA65-48EEE96376CC}" destId="{9734B969-89AD-46E5-9876-B86F071467FE}" srcOrd="2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1303B-B4C0-4EB5-8E0A-207655CF49F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AU"/>
        </a:p>
      </dgm:t>
    </dgm:pt>
    <dgm:pt modelId="{85471863-3DF6-4C8C-84C1-C49537F14518}">
      <dgm:prSet phldrT="[Text]"/>
      <dgm:spPr/>
      <dgm:t>
        <a:bodyPr/>
        <a:lstStyle/>
        <a:p>
          <a:r>
            <a:rPr lang="en-AU" dirty="0"/>
            <a:t>One on One Discussions Key Infrastructure Providers/ State Agencies</a:t>
          </a:r>
        </a:p>
      </dgm:t>
    </dgm:pt>
    <dgm:pt modelId="{AB281902-A24A-40B9-9875-A53AD1232E49}" type="parTrans" cxnId="{6A395A18-D690-4AA4-8AF7-2945AADE4FC9}">
      <dgm:prSet/>
      <dgm:spPr/>
      <dgm:t>
        <a:bodyPr/>
        <a:lstStyle/>
        <a:p>
          <a:endParaRPr lang="en-AU"/>
        </a:p>
      </dgm:t>
    </dgm:pt>
    <dgm:pt modelId="{B6FD7A5B-A1B2-4F8E-A03B-810B2F38DE98}" type="sibTrans" cxnId="{6A395A18-D690-4AA4-8AF7-2945AADE4FC9}">
      <dgm:prSet/>
      <dgm:spPr/>
      <dgm:t>
        <a:bodyPr/>
        <a:lstStyle/>
        <a:p>
          <a:endParaRPr lang="en-AU"/>
        </a:p>
      </dgm:t>
    </dgm:pt>
    <dgm:pt modelId="{ED0DB820-70A3-4671-9422-A9C504573646}">
      <dgm:prSet phldrT="[Text]"/>
      <dgm:spPr/>
      <dgm:t>
        <a:bodyPr/>
        <a:lstStyle/>
        <a:p>
          <a:r>
            <a:rPr lang="en-AU" dirty="0"/>
            <a:t>PLUS</a:t>
          </a:r>
        </a:p>
        <a:p>
          <a:r>
            <a:rPr lang="en-AU" dirty="0"/>
            <a:t>DIT </a:t>
          </a:r>
        </a:p>
        <a:p>
          <a:r>
            <a:rPr lang="en-AU" dirty="0"/>
            <a:t>City of Playford</a:t>
          </a:r>
        </a:p>
        <a:p>
          <a:r>
            <a:rPr lang="en-AU" dirty="0"/>
            <a:t>SA Water/ SA Power Networks</a:t>
          </a:r>
        </a:p>
        <a:p>
          <a:r>
            <a:rPr lang="en-AU" dirty="0"/>
            <a:t>Office of Recreation, Sport &amp; Racing</a:t>
          </a:r>
        </a:p>
      </dgm:t>
    </dgm:pt>
    <dgm:pt modelId="{41442D0A-618B-44DB-8F8D-409F849BA69A}" type="parTrans" cxnId="{D30B6610-5532-4848-BDD9-71B59CC07FC3}">
      <dgm:prSet/>
      <dgm:spPr/>
      <dgm:t>
        <a:bodyPr/>
        <a:lstStyle/>
        <a:p>
          <a:endParaRPr lang="en-AU"/>
        </a:p>
      </dgm:t>
    </dgm:pt>
    <dgm:pt modelId="{BE15F524-3E10-4FFD-B069-AFBE36CAE082}" type="sibTrans" cxnId="{D30B6610-5532-4848-BDD9-71B59CC07FC3}">
      <dgm:prSet/>
      <dgm:spPr/>
      <dgm:t>
        <a:bodyPr/>
        <a:lstStyle/>
        <a:p>
          <a:endParaRPr lang="en-AU"/>
        </a:p>
      </dgm:t>
    </dgm:pt>
    <dgm:pt modelId="{1C10691A-371F-4D02-9BBA-B2F01DDB0B44}">
      <dgm:prSet phldrT="[Text]"/>
      <dgm:spPr/>
      <dgm:t>
        <a:bodyPr/>
        <a:lstStyle/>
        <a:p>
          <a:r>
            <a:rPr lang="en-AU" dirty="0"/>
            <a:t>Broad Stakeholder Engagement</a:t>
          </a:r>
        </a:p>
      </dgm:t>
    </dgm:pt>
    <dgm:pt modelId="{BA26AF73-26CC-4E0F-B897-5AE6C2353524}" type="parTrans" cxnId="{5EF4991C-244B-43FB-9E9E-154BE1C61894}">
      <dgm:prSet/>
      <dgm:spPr/>
      <dgm:t>
        <a:bodyPr/>
        <a:lstStyle/>
        <a:p>
          <a:endParaRPr lang="en-AU"/>
        </a:p>
      </dgm:t>
    </dgm:pt>
    <dgm:pt modelId="{04B7206E-569B-40E8-A932-7F57B914BA8C}" type="sibTrans" cxnId="{5EF4991C-244B-43FB-9E9E-154BE1C61894}">
      <dgm:prSet/>
      <dgm:spPr/>
      <dgm:t>
        <a:bodyPr/>
        <a:lstStyle/>
        <a:p>
          <a:endParaRPr lang="en-AU"/>
        </a:p>
      </dgm:t>
    </dgm:pt>
    <dgm:pt modelId="{2616284A-EDDD-4577-97BF-F7AEC20E7E80}">
      <dgm:prSet phldrT="[Text]"/>
      <dgm:spPr/>
      <dgm:t>
        <a:bodyPr/>
        <a:lstStyle/>
        <a:p>
          <a:r>
            <a:rPr lang="en-AU" dirty="0"/>
            <a:t>State Agencies</a:t>
          </a:r>
        </a:p>
        <a:p>
          <a:r>
            <a:rPr lang="en-AU" dirty="0"/>
            <a:t>Federal Departments</a:t>
          </a:r>
        </a:p>
        <a:p>
          <a:r>
            <a:rPr lang="en-AU" dirty="0"/>
            <a:t>MPs (State &amp; Federal)</a:t>
          </a:r>
        </a:p>
        <a:p>
          <a:r>
            <a:rPr lang="en-AU" dirty="0"/>
            <a:t>Service Authorities</a:t>
          </a:r>
        </a:p>
        <a:p>
          <a:r>
            <a:rPr lang="en-AU" dirty="0"/>
            <a:t>Advocacy Groups</a:t>
          </a:r>
        </a:p>
        <a:p>
          <a:r>
            <a:rPr lang="en-AU" dirty="0"/>
            <a:t>Key Local Interest Groups </a:t>
          </a:r>
        </a:p>
      </dgm:t>
    </dgm:pt>
    <dgm:pt modelId="{3E5C2D30-01E3-4CCB-A53D-A8E571F28793}" type="parTrans" cxnId="{ACB0B845-1F5E-42A4-8BE5-620432F4B106}">
      <dgm:prSet/>
      <dgm:spPr/>
      <dgm:t>
        <a:bodyPr/>
        <a:lstStyle/>
        <a:p>
          <a:endParaRPr lang="en-AU"/>
        </a:p>
      </dgm:t>
    </dgm:pt>
    <dgm:pt modelId="{3E942866-FA8A-4134-91A1-6B6AA586520E}" type="sibTrans" cxnId="{ACB0B845-1F5E-42A4-8BE5-620432F4B106}">
      <dgm:prSet/>
      <dgm:spPr/>
      <dgm:t>
        <a:bodyPr/>
        <a:lstStyle/>
        <a:p>
          <a:endParaRPr lang="en-AU"/>
        </a:p>
      </dgm:t>
    </dgm:pt>
    <dgm:pt modelId="{A6E29422-BE34-473C-909B-784014C462A8}">
      <dgm:prSet phldrT="[Text]"/>
      <dgm:spPr>
        <a:solidFill>
          <a:schemeClr val="accent2"/>
        </a:solidFill>
      </dgm:spPr>
      <dgm:t>
        <a:bodyPr/>
        <a:lstStyle/>
        <a:p>
          <a:r>
            <a:rPr lang="en-AU" dirty="0"/>
            <a:t>Community Engagement</a:t>
          </a:r>
        </a:p>
      </dgm:t>
    </dgm:pt>
    <dgm:pt modelId="{0316270F-2BC2-4636-8752-9824434A548C}" type="parTrans" cxnId="{E088FABD-02D2-4F89-8AB8-0A2CD5BD47B6}">
      <dgm:prSet/>
      <dgm:spPr/>
      <dgm:t>
        <a:bodyPr/>
        <a:lstStyle/>
        <a:p>
          <a:endParaRPr lang="en-AU"/>
        </a:p>
      </dgm:t>
    </dgm:pt>
    <dgm:pt modelId="{B09D5E48-DF5D-4078-9B51-E46B3E6A68E7}" type="sibTrans" cxnId="{E088FABD-02D2-4F89-8AB8-0A2CD5BD47B6}">
      <dgm:prSet/>
      <dgm:spPr/>
      <dgm:t>
        <a:bodyPr/>
        <a:lstStyle/>
        <a:p>
          <a:endParaRPr lang="en-AU"/>
        </a:p>
      </dgm:t>
    </dgm:pt>
    <dgm:pt modelId="{4AA4D394-A050-496A-9F8A-1B00EF3D073D}">
      <dgm:prSet phldrT="[Text]" custT="1"/>
      <dgm:spPr/>
      <dgm:t>
        <a:bodyPr/>
        <a:lstStyle/>
        <a:p>
          <a:r>
            <a:rPr lang="en-AU" sz="1200" dirty="0"/>
            <a:t>4 Week Period</a:t>
          </a:r>
        </a:p>
        <a:p>
          <a:r>
            <a:rPr lang="en-AU" sz="1200" dirty="0"/>
            <a:t>Engagement with Owner/Occupiers in the Study Area</a:t>
          </a:r>
        </a:p>
        <a:p>
          <a:r>
            <a:rPr lang="en-AU" sz="1200" dirty="0"/>
            <a:t>Project Website Launch</a:t>
          </a:r>
        </a:p>
        <a:p>
          <a:r>
            <a:rPr lang="en-AU" sz="1200" dirty="0"/>
            <a:t>Online Survey</a:t>
          </a:r>
        </a:p>
        <a:p>
          <a:r>
            <a:rPr lang="en-AU" sz="1200" dirty="0"/>
            <a:t>Drop-in Session</a:t>
          </a:r>
        </a:p>
        <a:p>
          <a:r>
            <a:rPr lang="en-AU" sz="1200" dirty="0"/>
            <a:t>Identify people who wish to stay informed</a:t>
          </a:r>
        </a:p>
        <a:p>
          <a:endParaRPr lang="en-AU" sz="900" dirty="0"/>
        </a:p>
      </dgm:t>
    </dgm:pt>
    <dgm:pt modelId="{AF8689E4-39AF-45CB-A41D-91362BADF369}" type="parTrans" cxnId="{45CF4367-A7E9-43BF-AC18-C1555A074EBB}">
      <dgm:prSet/>
      <dgm:spPr/>
      <dgm:t>
        <a:bodyPr/>
        <a:lstStyle/>
        <a:p>
          <a:endParaRPr lang="en-AU"/>
        </a:p>
      </dgm:t>
    </dgm:pt>
    <dgm:pt modelId="{80E70559-B9AC-475C-A62D-5313A56AA38E}" type="sibTrans" cxnId="{45CF4367-A7E9-43BF-AC18-C1555A074EBB}">
      <dgm:prSet/>
      <dgm:spPr/>
      <dgm:t>
        <a:bodyPr/>
        <a:lstStyle/>
        <a:p>
          <a:endParaRPr lang="en-AU"/>
        </a:p>
      </dgm:t>
    </dgm:pt>
    <dgm:pt modelId="{30131B38-9BD2-4943-BBE4-48609BEAA1A7}" type="pres">
      <dgm:prSet presAssocID="{7C31303B-B4C0-4EB5-8E0A-207655CF49F4}" presName="Name0" presStyleCnt="0">
        <dgm:presLayoutVars>
          <dgm:chMax val="5"/>
          <dgm:chPref val="5"/>
          <dgm:dir/>
          <dgm:animLvl val="lvl"/>
        </dgm:presLayoutVars>
      </dgm:prSet>
      <dgm:spPr/>
    </dgm:pt>
    <dgm:pt modelId="{A876E958-51E6-49ED-8784-841A2FF89BBD}" type="pres">
      <dgm:prSet presAssocID="{85471863-3DF6-4C8C-84C1-C49537F14518}" presName="parentText1" presStyleLbl="node1" presStyleIdx="0" presStyleCnt="3">
        <dgm:presLayoutVars>
          <dgm:chMax/>
          <dgm:chPref val="3"/>
          <dgm:bulletEnabled val="1"/>
        </dgm:presLayoutVars>
      </dgm:prSet>
      <dgm:spPr/>
    </dgm:pt>
    <dgm:pt modelId="{30DD3A7C-C0EE-4437-8A24-A1BF3025E1BB}" type="pres">
      <dgm:prSet presAssocID="{85471863-3DF6-4C8C-84C1-C49537F14518}" presName="childText1" presStyleLbl="solidAlignAcc1" presStyleIdx="0" presStyleCnt="3" custLinFactNeighborY="-1325">
        <dgm:presLayoutVars>
          <dgm:chMax val="0"/>
          <dgm:chPref val="0"/>
          <dgm:bulletEnabled val="1"/>
        </dgm:presLayoutVars>
      </dgm:prSet>
      <dgm:spPr/>
    </dgm:pt>
    <dgm:pt modelId="{E59FB3C9-3ED2-46E4-B4BA-A47EE4F6DFD2}" type="pres">
      <dgm:prSet presAssocID="{1C10691A-371F-4D02-9BBA-B2F01DDB0B44}" presName="parentText2" presStyleLbl="node1" presStyleIdx="1" presStyleCnt="3">
        <dgm:presLayoutVars>
          <dgm:chMax/>
          <dgm:chPref val="3"/>
          <dgm:bulletEnabled val="1"/>
        </dgm:presLayoutVars>
      </dgm:prSet>
      <dgm:spPr/>
    </dgm:pt>
    <dgm:pt modelId="{CC857502-67CF-4FF0-903F-5B5B976064E0}" type="pres">
      <dgm:prSet presAssocID="{1C10691A-371F-4D02-9BBA-B2F01DDB0B44}" presName="childText2" presStyleLbl="solidAlignAcc1" presStyleIdx="1" presStyleCnt="3" custLinFactNeighborX="968">
        <dgm:presLayoutVars>
          <dgm:chMax val="0"/>
          <dgm:chPref val="0"/>
          <dgm:bulletEnabled val="1"/>
        </dgm:presLayoutVars>
      </dgm:prSet>
      <dgm:spPr/>
    </dgm:pt>
    <dgm:pt modelId="{E9690660-C241-4B3D-B0C4-BB0A62CD5D9B}" type="pres">
      <dgm:prSet presAssocID="{A6E29422-BE34-473C-909B-784014C462A8}" presName="parentText3" presStyleLbl="node1" presStyleIdx="2" presStyleCnt="3">
        <dgm:presLayoutVars>
          <dgm:chMax/>
          <dgm:chPref val="3"/>
          <dgm:bulletEnabled val="1"/>
        </dgm:presLayoutVars>
      </dgm:prSet>
      <dgm:spPr/>
    </dgm:pt>
    <dgm:pt modelId="{86CCD377-4BF6-4F8C-BF56-1D9021A35A74}" type="pres">
      <dgm:prSet presAssocID="{A6E29422-BE34-473C-909B-784014C462A8}" presName="childText3" presStyleLbl="solidAlignAcc1" presStyleIdx="2" presStyleCnt="3" custScaleY="131325" custLinFactNeighborX="676" custLinFactNeighborY="10184">
        <dgm:presLayoutVars>
          <dgm:chMax val="0"/>
          <dgm:chPref val="0"/>
          <dgm:bulletEnabled val="1"/>
        </dgm:presLayoutVars>
      </dgm:prSet>
      <dgm:spPr/>
    </dgm:pt>
  </dgm:ptLst>
  <dgm:cxnLst>
    <dgm:cxn modelId="{D30B6610-5532-4848-BDD9-71B59CC07FC3}" srcId="{85471863-3DF6-4C8C-84C1-C49537F14518}" destId="{ED0DB820-70A3-4671-9422-A9C504573646}" srcOrd="0" destOrd="0" parTransId="{41442D0A-618B-44DB-8F8D-409F849BA69A}" sibTransId="{BE15F524-3E10-4FFD-B069-AFBE36CAE082}"/>
    <dgm:cxn modelId="{6A395A18-D690-4AA4-8AF7-2945AADE4FC9}" srcId="{7C31303B-B4C0-4EB5-8E0A-207655CF49F4}" destId="{85471863-3DF6-4C8C-84C1-C49537F14518}" srcOrd="0" destOrd="0" parTransId="{AB281902-A24A-40B9-9875-A53AD1232E49}" sibTransId="{B6FD7A5B-A1B2-4F8E-A03B-810B2F38DE98}"/>
    <dgm:cxn modelId="{5EF4991C-244B-43FB-9E9E-154BE1C61894}" srcId="{7C31303B-B4C0-4EB5-8E0A-207655CF49F4}" destId="{1C10691A-371F-4D02-9BBA-B2F01DDB0B44}" srcOrd="1" destOrd="0" parTransId="{BA26AF73-26CC-4E0F-B897-5AE6C2353524}" sibTransId="{04B7206E-569B-40E8-A932-7F57B914BA8C}"/>
    <dgm:cxn modelId="{6ECA3837-B2C6-428D-90CB-47D439556D6F}" type="presOf" srcId="{4AA4D394-A050-496A-9F8A-1B00EF3D073D}" destId="{86CCD377-4BF6-4F8C-BF56-1D9021A35A74}" srcOrd="0" destOrd="0" presId="urn:microsoft.com/office/officeart/2009/3/layout/IncreasingArrowsProcess"/>
    <dgm:cxn modelId="{BDF9753C-0879-4564-8626-0401B0815014}" type="presOf" srcId="{7C31303B-B4C0-4EB5-8E0A-207655CF49F4}" destId="{30131B38-9BD2-4943-BBE4-48609BEAA1A7}" srcOrd="0" destOrd="0" presId="urn:microsoft.com/office/officeart/2009/3/layout/IncreasingArrowsProcess"/>
    <dgm:cxn modelId="{ACB0B845-1F5E-42A4-8BE5-620432F4B106}" srcId="{1C10691A-371F-4D02-9BBA-B2F01DDB0B44}" destId="{2616284A-EDDD-4577-97BF-F7AEC20E7E80}" srcOrd="0" destOrd="0" parTransId="{3E5C2D30-01E3-4CCB-A53D-A8E571F28793}" sibTransId="{3E942866-FA8A-4134-91A1-6B6AA586520E}"/>
    <dgm:cxn modelId="{45CF4367-A7E9-43BF-AC18-C1555A074EBB}" srcId="{A6E29422-BE34-473C-909B-784014C462A8}" destId="{4AA4D394-A050-496A-9F8A-1B00EF3D073D}" srcOrd="0" destOrd="0" parTransId="{AF8689E4-39AF-45CB-A41D-91362BADF369}" sibTransId="{80E70559-B9AC-475C-A62D-5313A56AA38E}"/>
    <dgm:cxn modelId="{2623CE4C-C743-46B6-B8B7-FD068C6A3956}" type="presOf" srcId="{85471863-3DF6-4C8C-84C1-C49537F14518}" destId="{A876E958-51E6-49ED-8784-841A2FF89BBD}" srcOrd="0" destOrd="0" presId="urn:microsoft.com/office/officeart/2009/3/layout/IncreasingArrowsProcess"/>
    <dgm:cxn modelId="{A7DD1557-4527-4261-8D0E-F79617C1CC0E}" type="presOf" srcId="{2616284A-EDDD-4577-97BF-F7AEC20E7E80}" destId="{CC857502-67CF-4FF0-903F-5B5B976064E0}" srcOrd="0" destOrd="0" presId="urn:microsoft.com/office/officeart/2009/3/layout/IncreasingArrowsProcess"/>
    <dgm:cxn modelId="{59DA86B6-0197-448A-9D1F-FB0943C6ECA7}" type="presOf" srcId="{A6E29422-BE34-473C-909B-784014C462A8}" destId="{E9690660-C241-4B3D-B0C4-BB0A62CD5D9B}" srcOrd="0" destOrd="0" presId="urn:microsoft.com/office/officeart/2009/3/layout/IncreasingArrowsProcess"/>
    <dgm:cxn modelId="{E088FABD-02D2-4F89-8AB8-0A2CD5BD47B6}" srcId="{7C31303B-B4C0-4EB5-8E0A-207655CF49F4}" destId="{A6E29422-BE34-473C-909B-784014C462A8}" srcOrd="2" destOrd="0" parTransId="{0316270F-2BC2-4636-8752-9824434A548C}" sibTransId="{B09D5E48-DF5D-4078-9B51-E46B3E6A68E7}"/>
    <dgm:cxn modelId="{5D5FE7EF-61A0-4A8A-BF39-578EAFFD5F97}" type="presOf" srcId="{1C10691A-371F-4D02-9BBA-B2F01DDB0B44}" destId="{E59FB3C9-3ED2-46E4-B4BA-A47EE4F6DFD2}" srcOrd="0" destOrd="0" presId="urn:microsoft.com/office/officeart/2009/3/layout/IncreasingArrowsProcess"/>
    <dgm:cxn modelId="{2D1DCDF8-C667-46CE-98F0-0A93D5D37CAB}" type="presOf" srcId="{ED0DB820-70A3-4671-9422-A9C504573646}" destId="{30DD3A7C-C0EE-4437-8A24-A1BF3025E1BB}" srcOrd="0" destOrd="0" presId="urn:microsoft.com/office/officeart/2009/3/layout/IncreasingArrowsProcess"/>
    <dgm:cxn modelId="{EE8CB1DE-8829-4D7F-92C0-9F6E3D5A81D4}" type="presParOf" srcId="{30131B38-9BD2-4943-BBE4-48609BEAA1A7}" destId="{A876E958-51E6-49ED-8784-841A2FF89BBD}" srcOrd="0" destOrd="0" presId="urn:microsoft.com/office/officeart/2009/3/layout/IncreasingArrowsProcess"/>
    <dgm:cxn modelId="{DA8D38A9-CEC8-4E21-A638-0B6F12F36338}" type="presParOf" srcId="{30131B38-9BD2-4943-BBE4-48609BEAA1A7}" destId="{30DD3A7C-C0EE-4437-8A24-A1BF3025E1BB}" srcOrd="1" destOrd="0" presId="urn:microsoft.com/office/officeart/2009/3/layout/IncreasingArrowsProcess"/>
    <dgm:cxn modelId="{94631064-11DC-47E8-B406-AF1255DA894F}" type="presParOf" srcId="{30131B38-9BD2-4943-BBE4-48609BEAA1A7}" destId="{E59FB3C9-3ED2-46E4-B4BA-A47EE4F6DFD2}" srcOrd="2" destOrd="0" presId="urn:microsoft.com/office/officeart/2009/3/layout/IncreasingArrowsProcess"/>
    <dgm:cxn modelId="{4497B5D6-7B89-4864-86B5-56A8DFBB8F50}" type="presParOf" srcId="{30131B38-9BD2-4943-BBE4-48609BEAA1A7}" destId="{CC857502-67CF-4FF0-903F-5B5B976064E0}" srcOrd="3" destOrd="0" presId="urn:microsoft.com/office/officeart/2009/3/layout/IncreasingArrowsProcess"/>
    <dgm:cxn modelId="{41D02D93-EF0F-4412-B882-418D9C5C0125}" type="presParOf" srcId="{30131B38-9BD2-4943-BBE4-48609BEAA1A7}" destId="{E9690660-C241-4B3D-B0C4-BB0A62CD5D9B}" srcOrd="4" destOrd="0" presId="urn:microsoft.com/office/officeart/2009/3/layout/IncreasingArrowsProcess"/>
    <dgm:cxn modelId="{99A37DAF-A338-474E-87CE-BB884233B908}" type="presParOf" srcId="{30131B38-9BD2-4943-BBE4-48609BEAA1A7}" destId="{86CCD377-4BF6-4F8C-BF56-1D9021A35A74}"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60DA97-70FB-4439-AFC8-376A85BF9953}" type="doc">
      <dgm:prSet loTypeId="urn:microsoft.com/office/officeart/2005/8/layout/lProcess1" loCatId="process" qsTypeId="urn:microsoft.com/office/officeart/2005/8/quickstyle/3d3" qsCatId="3D" csTypeId="urn:microsoft.com/office/officeart/2005/8/colors/accent1_2" csCatId="accent1" phldr="1"/>
      <dgm:spPr/>
      <dgm:t>
        <a:bodyPr/>
        <a:lstStyle/>
        <a:p>
          <a:endParaRPr lang="en-AU"/>
        </a:p>
      </dgm:t>
    </dgm:pt>
    <dgm:pt modelId="{A833EE72-C8F2-44C2-9CEE-336760258714}">
      <dgm:prSet phldrT="[Text]"/>
      <dgm:spPr/>
      <dgm:t>
        <a:bodyPr/>
        <a:lstStyle/>
        <a:p>
          <a:r>
            <a:rPr lang="en-AU" dirty="0"/>
            <a:t>Rezoning (Code Amendment Process)</a:t>
          </a:r>
        </a:p>
      </dgm:t>
    </dgm:pt>
    <dgm:pt modelId="{7E26273C-5AC8-47A2-A03A-80F80D03F476}" type="parTrans" cxnId="{3E76706E-501B-4406-B796-70445F030E28}">
      <dgm:prSet/>
      <dgm:spPr/>
      <dgm:t>
        <a:bodyPr/>
        <a:lstStyle/>
        <a:p>
          <a:endParaRPr lang="en-AU"/>
        </a:p>
      </dgm:t>
    </dgm:pt>
    <dgm:pt modelId="{E2FD5C62-B2C7-451F-9318-411313B365B0}" type="sibTrans" cxnId="{3E76706E-501B-4406-B796-70445F030E28}">
      <dgm:prSet/>
      <dgm:spPr/>
      <dgm:t>
        <a:bodyPr/>
        <a:lstStyle/>
        <a:p>
          <a:endParaRPr lang="en-AU"/>
        </a:p>
      </dgm:t>
    </dgm:pt>
    <dgm:pt modelId="{75162D89-B6C3-48A2-95E8-3E7F92E47E71}">
      <dgm:prSet phldrT="[Text]"/>
      <dgm:spPr/>
      <dgm:t>
        <a:bodyPr/>
        <a:lstStyle/>
        <a:p>
          <a:r>
            <a:rPr lang="en-AU" dirty="0"/>
            <a:t>Proposal to initiate Code Amendment to Minister for Planning</a:t>
          </a:r>
        </a:p>
      </dgm:t>
    </dgm:pt>
    <dgm:pt modelId="{1008E83B-8FAD-4CFF-8EE4-9CC804D96D51}" type="parTrans" cxnId="{4E560D6C-844B-4FC1-AF38-A1572E4B15F2}">
      <dgm:prSet/>
      <dgm:spPr/>
      <dgm:t>
        <a:bodyPr/>
        <a:lstStyle/>
        <a:p>
          <a:endParaRPr lang="en-AU"/>
        </a:p>
      </dgm:t>
    </dgm:pt>
    <dgm:pt modelId="{A89360A8-1242-47FB-8338-886961DCF82D}" type="sibTrans" cxnId="{4E560D6C-844B-4FC1-AF38-A1572E4B15F2}">
      <dgm:prSet/>
      <dgm:spPr/>
      <dgm:t>
        <a:bodyPr/>
        <a:lstStyle/>
        <a:p>
          <a:endParaRPr lang="en-AU"/>
        </a:p>
      </dgm:t>
    </dgm:pt>
    <dgm:pt modelId="{2833C319-0B18-4123-9D45-D7CA2ADACFBF}">
      <dgm:prSet phldrT="[Text]"/>
      <dgm:spPr/>
      <dgm:t>
        <a:bodyPr/>
        <a:lstStyle/>
        <a:p>
          <a:r>
            <a:rPr lang="en-AU" dirty="0"/>
            <a:t>Pre-Consultation with Landowners, Key Agencies to agree scope / timeframes</a:t>
          </a:r>
        </a:p>
      </dgm:t>
    </dgm:pt>
    <dgm:pt modelId="{ABA39011-322B-4DE4-AB83-85FEEC182E02}" type="parTrans" cxnId="{B182A147-B7B0-4BA9-956F-97BAADC941AD}">
      <dgm:prSet/>
      <dgm:spPr/>
      <dgm:t>
        <a:bodyPr/>
        <a:lstStyle/>
        <a:p>
          <a:endParaRPr lang="en-AU"/>
        </a:p>
      </dgm:t>
    </dgm:pt>
    <dgm:pt modelId="{6239FF11-60E6-4CD9-9A58-3B40A944C5EF}" type="sibTrans" cxnId="{B182A147-B7B0-4BA9-956F-97BAADC941AD}">
      <dgm:prSet/>
      <dgm:spPr/>
      <dgm:t>
        <a:bodyPr/>
        <a:lstStyle/>
        <a:p>
          <a:endParaRPr lang="en-AU"/>
        </a:p>
      </dgm:t>
    </dgm:pt>
    <dgm:pt modelId="{5AA439CF-0CEE-4F16-98BD-1EA4D539F1FF}">
      <dgm:prSet phldrT="[Text]"/>
      <dgm:spPr>
        <a:solidFill>
          <a:schemeClr val="accent2"/>
        </a:solidFill>
      </dgm:spPr>
      <dgm:t>
        <a:bodyPr/>
        <a:lstStyle/>
        <a:p>
          <a:r>
            <a:rPr lang="en-AU" dirty="0"/>
            <a:t>Infrastructure Delivery  Mechanism (where required)</a:t>
          </a:r>
        </a:p>
      </dgm:t>
    </dgm:pt>
    <dgm:pt modelId="{23C720F5-8458-4634-A43A-1B83BD0D91CD}" type="parTrans" cxnId="{04A11CF7-E210-493E-A37B-D757549C18C6}">
      <dgm:prSet/>
      <dgm:spPr/>
      <dgm:t>
        <a:bodyPr/>
        <a:lstStyle/>
        <a:p>
          <a:endParaRPr lang="en-AU"/>
        </a:p>
      </dgm:t>
    </dgm:pt>
    <dgm:pt modelId="{7C4567B1-0E25-44AB-8EF5-4F60791BC0B0}" type="sibTrans" cxnId="{04A11CF7-E210-493E-A37B-D757549C18C6}">
      <dgm:prSet/>
      <dgm:spPr/>
      <dgm:t>
        <a:bodyPr/>
        <a:lstStyle/>
        <a:p>
          <a:endParaRPr lang="en-AU"/>
        </a:p>
      </dgm:t>
    </dgm:pt>
    <dgm:pt modelId="{16E0D2C9-2BCE-470B-8415-E8C44263F659}">
      <dgm:prSet phldrT="[Text]"/>
      <dgm:spPr>
        <a:solidFill>
          <a:schemeClr val="accent2">
            <a:lumMod val="20000"/>
            <a:lumOff val="80000"/>
            <a:alpha val="90000"/>
          </a:schemeClr>
        </a:solidFill>
      </dgm:spPr>
      <dgm:t>
        <a:bodyPr/>
        <a:lstStyle/>
        <a:p>
          <a:r>
            <a:rPr lang="en-AU" dirty="0"/>
            <a:t>Agree the preferred infrastructure agreement mechanism depending on need</a:t>
          </a:r>
        </a:p>
      </dgm:t>
    </dgm:pt>
    <dgm:pt modelId="{E6D92823-F357-4126-8922-5BA8390E90ED}" type="parTrans" cxnId="{0B048951-6108-4B42-BC01-6E8A2C655C0A}">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en-AU"/>
        </a:p>
      </dgm:t>
    </dgm:pt>
    <dgm:pt modelId="{BE33761E-0547-41B2-9DA3-66CF66C239DE}" type="sibTrans" cxnId="{0B048951-6108-4B42-BC01-6E8A2C655C0A}">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en-AU"/>
        </a:p>
      </dgm:t>
    </dgm:pt>
    <dgm:pt modelId="{D539629F-ED5D-4BC6-98DC-428DDB7C4805}">
      <dgm:prSet phldrT="[Text]"/>
      <dgm:spPr>
        <a:solidFill>
          <a:schemeClr val="accent2">
            <a:lumMod val="20000"/>
            <a:lumOff val="80000"/>
            <a:alpha val="90000"/>
          </a:schemeClr>
        </a:solidFill>
      </dgm:spPr>
      <dgm:t>
        <a:bodyPr/>
        <a:lstStyle/>
        <a:p>
          <a:r>
            <a:rPr lang="en-AU" dirty="0"/>
            <a:t>Undertake pre-consultation with affected land owners, relevant utilities/agencies</a:t>
          </a:r>
        </a:p>
      </dgm:t>
    </dgm:pt>
    <dgm:pt modelId="{38A090B7-1136-4B7F-A656-EE32FC873690}" type="parTrans" cxnId="{296027C6-A6C6-4712-9A73-F3AAA08154A7}">
      <dgm:prSet/>
      <dgm:spPr/>
      <dgm:t>
        <a:bodyPr/>
        <a:lstStyle/>
        <a:p>
          <a:endParaRPr lang="en-AU"/>
        </a:p>
      </dgm:t>
    </dgm:pt>
    <dgm:pt modelId="{79944551-0CF2-4F30-849D-C1312BB96EEF}" type="sibTrans" cxnId="{296027C6-A6C6-4712-9A73-F3AAA08154A7}">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en-AU"/>
        </a:p>
      </dgm:t>
    </dgm:pt>
    <dgm:pt modelId="{D94935C6-E356-434F-8085-DDE3E75C5BDE}">
      <dgm:prSet phldrT="[Text]"/>
      <dgm:spPr/>
      <dgm:t>
        <a:bodyPr/>
        <a:lstStyle/>
        <a:p>
          <a:r>
            <a:rPr lang="en-AU" dirty="0"/>
            <a:t>Draft the Code Amendment, Prepare Engagement Plan and undertake technical investigations</a:t>
          </a:r>
        </a:p>
      </dgm:t>
    </dgm:pt>
    <dgm:pt modelId="{C8FAB3EF-CB4B-4547-9415-598DAFFA1201}" type="parTrans" cxnId="{B29B47C4-A748-4571-A127-21D9E0B6A102}">
      <dgm:prSet/>
      <dgm:spPr/>
      <dgm:t>
        <a:bodyPr/>
        <a:lstStyle/>
        <a:p>
          <a:endParaRPr lang="en-AU"/>
        </a:p>
      </dgm:t>
    </dgm:pt>
    <dgm:pt modelId="{D61875A2-C8D7-41E0-99BC-A69762972C03}" type="sibTrans" cxnId="{B29B47C4-A748-4571-A127-21D9E0B6A102}">
      <dgm:prSet/>
      <dgm:spPr/>
      <dgm:t>
        <a:bodyPr/>
        <a:lstStyle/>
        <a:p>
          <a:endParaRPr lang="en-AU"/>
        </a:p>
      </dgm:t>
    </dgm:pt>
    <dgm:pt modelId="{13E214DA-53C1-4041-909C-C9F556DB5EE2}">
      <dgm:prSet phldrT="[Text]"/>
      <dgm:spPr/>
      <dgm:t>
        <a:bodyPr/>
        <a:lstStyle/>
        <a:p>
          <a:r>
            <a:rPr lang="en-AU" dirty="0"/>
            <a:t>Undertake community engagement  </a:t>
          </a:r>
        </a:p>
      </dgm:t>
    </dgm:pt>
    <dgm:pt modelId="{5D753379-64D7-47EB-B960-AF7B416E6671}" type="parTrans" cxnId="{709A3B72-682C-4824-A93D-447B292CD859}">
      <dgm:prSet/>
      <dgm:spPr/>
      <dgm:t>
        <a:bodyPr/>
        <a:lstStyle/>
        <a:p>
          <a:endParaRPr lang="en-AU"/>
        </a:p>
      </dgm:t>
    </dgm:pt>
    <dgm:pt modelId="{6BF27F03-3A0A-47BD-AB19-6585F80791FA}" type="sibTrans" cxnId="{709A3B72-682C-4824-A93D-447B292CD859}">
      <dgm:prSet/>
      <dgm:spPr/>
      <dgm:t>
        <a:bodyPr/>
        <a:lstStyle/>
        <a:p>
          <a:endParaRPr lang="en-AU"/>
        </a:p>
      </dgm:t>
    </dgm:pt>
    <dgm:pt modelId="{56CC6C91-1F6A-40F7-BCED-EDDD0BDFE3FE}">
      <dgm:prSet phldrT="[Text]"/>
      <dgm:spPr/>
      <dgm:t>
        <a:bodyPr/>
        <a:lstStyle/>
        <a:p>
          <a:r>
            <a:rPr lang="en-AU" dirty="0"/>
            <a:t>Prepare Engagement Outcome Report and identify and recommended changes to Minister for Planning</a:t>
          </a:r>
        </a:p>
      </dgm:t>
    </dgm:pt>
    <dgm:pt modelId="{52131D13-7E1E-4052-AD30-9F9DEEF6112A}" type="parTrans" cxnId="{C7D62EC1-FC9C-4770-9CCF-9D1F09650E3F}">
      <dgm:prSet/>
      <dgm:spPr/>
      <dgm:t>
        <a:bodyPr/>
        <a:lstStyle/>
        <a:p>
          <a:endParaRPr lang="en-AU"/>
        </a:p>
      </dgm:t>
    </dgm:pt>
    <dgm:pt modelId="{C6064DD3-2AB7-46C1-8424-59D8F5EDA897}" type="sibTrans" cxnId="{C7D62EC1-FC9C-4770-9CCF-9D1F09650E3F}">
      <dgm:prSet/>
      <dgm:spPr/>
      <dgm:t>
        <a:bodyPr/>
        <a:lstStyle/>
        <a:p>
          <a:endParaRPr lang="en-AU"/>
        </a:p>
      </dgm:t>
    </dgm:pt>
    <dgm:pt modelId="{9DD1050C-0C8A-4F2D-AE34-87DC01C57DE5}">
      <dgm:prSet phldrT="[Text]"/>
      <dgm:spPr/>
      <dgm:t>
        <a:bodyPr/>
        <a:lstStyle/>
        <a:p>
          <a:r>
            <a:rPr lang="en-AU" dirty="0"/>
            <a:t>Code Amendment Approved/Refused</a:t>
          </a:r>
        </a:p>
      </dgm:t>
    </dgm:pt>
    <dgm:pt modelId="{BC48CE5A-1EE3-4F8D-B430-E0A9A5385E6E}" type="parTrans" cxnId="{26FB0527-802C-40F1-B8FA-CBE7DA089763}">
      <dgm:prSet/>
      <dgm:spPr/>
      <dgm:t>
        <a:bodyPr/>
        <a:lstStyle/>
        <a:p>
          <a:endParaRPr lang="en-AU"/>
        </a:p>
      </dgm:t>
    </dgm:pt>
    <dgm:pt modelId="{9A4C7BB9-36D4-434E-92C2-923C29CCADC4}" type="sibTrans" cxnId="{26FB0527-802C-40F1-B8FA-CBE7DA089763}">
      <dgm:prSet/>
      <dgm:spPr/>
      <dgm:t>
        <a:bodyPr/>
        <a:lstStyle/>
        <a:p>
          <a:endParaRPr lang="en-AU"/>
        </a:p>
      </dgm:t>
    </dgm:pt>
    <dgm:pt modelId="{90B9F482-2CA8-4FAF-BF10-762B3BBF5A66}">
      <dgm:prSet phldrT="[Text]"/>
      <dgm:spPr>
        <a:solidFill>
          <a:schemeClr val="accent2">
            <a:lumMod val="20000"/>
            <a:lumOff val="80000"/>
            <a:alpha val="90000"/>
          </a:schemeClr>
        </a:solidFill>
      </dgm:spPr>
      <dgm:t>
        <a:bodyPr/>
        <a:lstStyle/>
        <a:p>
          <a:r>
            <a:rPr lang="en-AU" dirty="0"/>
            <a:t>Document technical infrastructure interventions, costings, responsibilities and the infrastructure agreement legal wording </a:t>
          </a:r>
        </a:p>
      </dgm:t>
    </dgm:pt>
    <dgm:pt modelId="{0188F9ED-B023-404E-8075-4FBD69F98B8F}" type="parTrans" cxnId="{B4F7604D-3754-4DAD-8579-D10CD36096C5}">
      <dgm:prSet/>
      <dgm:spPr/>
      <dgm:t>
        <a:bodyPr/>
        <a:lstStyle/>
        <a:p>
          <a:endParaRPr lang="en-AU"/>
        </a:p>
      </dgm:t>
    </dgm:pt>
    <dgm:pt modelId="{FAD13C55-0989-4C3C-B57C-65E51EE3DCDF}" type="sibTrans" cxnId="{B4F7604D-3754-4DAD-8579-D10CD36096C5}">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en-AU"/>
        </a:p>
      </dgm:t>
    </dgm:pt>
    <dgm:pt modelId="{666F2596-5140-42BC-96E3-635BCCF56617}">
      <dgm:prSet phldrT="[Text]"/>
      <dgm:spPr>
        <a:solidFill>
          <a:schemeClr val="accent2">
            <a:lumMod val="20000"/>
            <a:lumOff val="80000"/>
            <a:alpha val="90000"/>
          </a:schemeClr>
        </a:solidFill>
      </dgm:spPr>
      <dgm:t>
        <a:bodyPr/>
        <a:lstStyle/>
        <a:p>
          <a:r>
            <a:rPr lang="en-AU" dirty="0"/>
            <a:t>Undertake stakeholder meetings to agree to content </a:t>
          </a:r>
        </a:p>
      </dgm:t>
    </dgm:pt>
    <dgm:pt modelId="{A343044D-4CF1-4749-AD24-06CE1718501F}" type="parTrans" cxnId="{AFFDF41D-E223-4FEE-92F3-75A58CF8B68A}">
      <dgm:prSet/>
      <dgm:spPr/>
      <dgm:t>
        <a:bodyPr/>
        <a:lstStyle/>
        <a:p>
          <a:endParaRPr lang="en-AU"/>
        </a:p>
      </dgm:t>
    </dgm:pt>
    <dgm:pt modelId="{CD938C47-2DDA-4F69-A65E-99A1C3A844CD}" type="sibTrans" cxnId="{AFFDF41D-E223-4FEE-92F3-75A58CF8B68A}">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en-AU"/>
        </a:p>
      </dgm:t>
    </dgm:pt>
    <dgm:pt modelId="{C1F01933-BB44-45AF-9A12-496FAF2C8116}">
      <dgm:prSet phldrT="[Text]"/>
      <dgm:spPr>
        <a:solidFill>
          <a:schemeClr val="accent2">
            <a:lumMod val="20000"/>
            <a:lumOff val="80000"/>
            <a:alpha val="90000"/>
          </a:schemeClr>
        </a:solidFill>
      </dgm:spPr>
      <dgm:t>
        <a:bodyPr/>
        <a:lstStyle/>
        <a:p>
          <a:r>
            <a:rPr lang="en-AU" dirty="0"/>
            <a:t>Finalised infrastructure agreements and execute legal documentation</a:t>
          </a:r>
        </a:p>
      </dgm:t>
    </dgm:pt>
    <dgm:pt modelId="{2E05973D-0F5E-4541-BA04-250D99E8BBB1}" type="parTrans" cxnId="{22ECF362-0CE7-4B99-A32C-48948E8A4EFB}">
      <dgm:prSet/>
      <dgm:spPr/>
      <dgm:t>
        <a:bodyPr/>
        <a:lstStyle/>
        <a:p>
          <a:endParaRPr lang="en-AU"/>
        </a:p>
      </dgm:t>
    </dgm:pt>
    <dgm:pt modelId="{C80C348C-2A5D-4B8A-8C0E-344AC76F9887}" type="sibTrans" cxnId="{22ECF362-0CE7-4B99-A32C-48948E8A4EFB}">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en-AU"/>
        </a:p>
      </dgm:t>
    </dgm:pt>
    <dgm:pt modelId="{45C4EB96-CB8F-40A1-AB07-23B0714035F9}">
      <dgm:prSet phldrT="[Text]"/>
      <dgm:spPr>
        <a:solidFill>
          <a:schemeClr val="accent2">
            <a:lumMod val="20000"/>
            <a:lumOff val="80000"/>
            <a:alpha val="90000"/>
          </a:schemeClr>
        </a:solidFill>
      </dgm:spPr>
      <dgm:t>
        <a:bodyPr/>
        <a:lstStyle/>
        <a:p>
          <a:r>
            <a:rPr lang="en-AU" dirty="0"/>
            <a:t>Monitor &amp; Enforce infrastructure delivery in line with agreements concurrent with rezoning and project delivery timelines</a:t>
          </a:r>
        </a:p>
      </dgm:t>
    </dgm:pt>
    <dgm:pt modelId="{5ED5F876-1F96-4350-A21F-2B20A76F805B}" type="parTrans" cxnId="{EDFDA615-10F3-4A4C-A13B-EDC6A221D5D8}">
      <dgm:prSet/>
      <dgm:spPr/>
      <dgm:t>
        <a:bodyPr/>
        <a:lstStyle/>
        <a:p>
          <a:endParaRPr lang="en-AU"/>
        </a:p>
      </dgm:t>
    </dgm:pt>
    <dgm:pt modelId="{5CA4BC8E-D5D9-4465-BBAD-C19183C08C1F}" type="sibTrans" cxnId="{EDFDA615-10F3-4A4C-A13B-EDC6A221D5D8}">
      <dgm:prSet/>
      <dgm:spPr/>
      <dgm:t>
        <a:bodyPr/>
        <a:lstStyle/>
        <a:p>
          <a:endParaRPr lang="en-AU"/>
        </a:p>
      </dgm:t>
    </dgm:pt>
    <dgm:pt modelId="{C5242BB0-68AC-4E78-A1C8-D353A39860D7}" type="pres">
      <dgm:prSet presAssocID="{4560DA97-70FB-4439-AFC8-376A85BF9953}" presName="Name0" presStyleCnt="0">
        <dgm:presLayoutVars>
          <dgm:dir/>
          <dgm:animLvl val="lvl"/>
          <dgm:resizeHandles val="exact"/>
        </dgm:presLayoutVars>
      </dgm:prSet>
      <dgm:spPr/>
    </dgm:pt>
    <dgm:pt modelId="{4DF26BC9-146A-4D13-BEEF-5E7223E67DAD}" type="pres">
      <dgm:prSet presAssocID="{A833EE72-C8F2-44C2-9CEE-336760258714}" presName="vertFlow" presStyleCnt="0"/>
      <dgm:spPr/>
    </dgm:pt>
    <dgm:pt modelId="{A536B542-E873-435C-8D7A-DFE1FD8131A7}" type="pres">
      <dgm:prSet presAssocID="{A833EE72-C8F2-44C2-9CEE-336760258714}" presName="header" presStyleLbl="node1" presStyleIdx="0" presStyleCnt="2"/>
      <dgm:spPr/>
    </dgm:pt>
    <dgm:pt modelId="{C8249AE3-21A1-4313-A200-5CC19AE1ABF3}" type="pres">
      <dgm:prSet presAssocID="{1008E83B-8FAD-4CFF-8EE4-9CC804D96D51}" presName="parTrans" presStyleLbl="sibTrans2D1" presStyleIdx="0" presStyleCnt="12"/>
      <dgm:spPr/>
    </dgm:pt>
    <dgm:pt modelId="{E7EE8674-0E60-4662-AF61-38C6A91F4733}" type="pres">
      <dgm:prSet presAssocID="{75162D89-B6C3-48A2-95E8-3E7F92E47E71}" presName="child" presStyleLbl="alignAccFollowNode1" presStyleIdx="0" presStyleCnt="12">
        <dgm:presLayoutVars>
          <dgm:chMax val="0"/>
          <dgm:bulletEnabled val="1"/>
        </dgm:presLayoutVars>
      </dgm:prSet>
      <dgm:spPr/>
    </dgm:pt>
    <dgm:pt modelId="{0E6EEF49-63DC-42CF-8068-CE2995D867D3}" type="pres">
      <dgm:prSet presAssocID="{A89360A8-1242-47FB-8338-886961DCF82D}" presName="sibTrans" presStyleLbl="sibTrans2D1" presStyleIdx="1" presStyleCnt="12"/>
      <dgm:spPr/>
    </dgm:pt>
    <dgm:pt modelId="{BFA571DA-2DE7-4ADE-BEFB-F3C4C4A47C2D}" type="pres">
      <dgm:prSet presAssocID="{2833C319-0B18-4123-9D45-D7CA2ADACFBF}" presName="child" presStyleLbl="alignAccFollowNode1" presStyleIdx="1" presStyleCnt="12">
        <dgm:presLayoutVars>
          <dgm:chMax val="0"/>
          <dgm:bulletEnabled val="1"/>
        </dgm:presLayoutVars>
      </dgm:prSet>
      <dgm:spPr/>
    </dgm:pt>
    <dgm:pt modelId="{D71102A8-53C7-4504-92A0-40C2FCBA88E8}" type="pres">
      <dgm:prSet presAssocID="{6239FF11-60E6-4CD9-9A58-3B40A944C5EF}" presName="sibTrans" presStyleLbl="sibTrans2D1" presStyleIdx="2" presStyleCnt="12"/>
      <dgm:spPr/>
    </dgm:pt>
    <dgm:pt modelId="{CF0D08A9-A4C0-44B9-966F-D7C07B672759}" type="pres">
      <dgm:prSet presAssocID="{D94935C6-E356-434F-8085-DDE3E75C5BDE}" presName="child" presStyleLbl="alignAccFollowNode1" presStyleIdx="2" presStyleCnt="12">
        <dgm:presLayoutVars>
          <dgm:chMax val="0"/>
          <dgm:bulletEnabled val="1"/>
        </dgm:presLayoutVars>
      </dgm:prSet>
      <dgm:spPr/>
    </dgm:pt>
    <dgm:pt modelId="{56EE6400-B67C-4EB9-9EF9-0079D53D5120}" type="pres">
      <dgm:prSet presAssocID="{D61875A2-C8D7-41E0-99BC-A69762972C03}" presName="sibTrans" presStyleLbl="sibTrans2D1" presStyleIdx="3" presStyleCnt="12"/>
      <dgm:spPr/>
    </dgm:pt>
    <dgm:pt modelId="{A3ACF783-0FD7-4780-AE7B-EAE13AEC2F66}" type="pres">
      <dgm:prSet presAssocID="{13E214DA-53C1-4041-909C-C9F556DB5EE2}" presName="child" presStyleLbl="alignAccFollowNode1" presStyleIdx="3" presStyleCnt="12">
        <dgm:presLayoutVars>
          <dgm:chMax val="0"/>
          <dgm:bulletEnabled val="1"/>
        </dgm:presLayoutVars>
      </dgm:prSet>
      <dgm:spPr/>
    </dgm:pt>
    <dgm:pt modelId="{6465C4CC-7210-4166-9D33-B34460EFACD9}" type="pres">
      <dgm:prSet presAssocID="{6BF27F03-3A0A-47BD-AB19-6585F80791FA}" presName="sibTrans" presStyleLbl="sibTrans2D1" presStyleIdx="4" presStyleCnt="12"/>
      <dgm:spPr/>
    </dgm:pt>
    <dgm:pt modelId="{BB41F2EE-911B-4E72-B3E4-B1146848ABF8}" type="pres">
      <dgm:prSet presAssocID="{56CC6C91-1F6A-40F7-BCED-EDDD0BDFE3FE}" presName="child" presStyleLbl="alignAccFollowNode1" presStyleIdx="4" presStyleCnt="12">
        <dgm:presLayoutVars>
          <dgm:chMax val="0"/>
          <dgm:bulletEnabled val="1"/>
        </dgm:presLayoutVars>
      </dgm:prSet>
      <dgm:spPr/>
    </dgm:pt>
    <dgm:pt modelId="{29C508CC-AFF0-4B8A-BAB0-8A39D0D18523}" type="pres">
      <dgm:prSet presAssocID="{C6064DD3-2AB7-46C1-8424-59D8F5EDA897}" presName="sibTrans" presStyleLbl="sibTrans2D1" presStyleIdx="5" presStyleCnt="12"/>
      <dgm:spPr/>
    </dgm:pt>
    <dgm:pt modelId="{A611B6E2-3B8E-495B-BDC8-D2C4A9017B3D}" type="pres">
      <dgm:prSet presAssocID="{9DD1050C-0C8A-4F2D-AE34-87DC01C57DE5}" presName="child" presStyleLbl="alignAccFollowNode1" presStyleIdx="5" presStyleCnt="12">
        <dgm:presLayoutVars>
          <dgm:chMax val="0"/>
          <dgm:bulletEnabled val="1"/>
        </dgm:presLayoutVars>
      </dgm:prSet>
      <dgm:spPr/>
    </dgm:pt>
    <dgm:pt modelId="{E1E2CBB1-7A97-4FB1-B397-EE41F939985A}" type="pres">
      <dgm:prSet presAssocID="{A833EE72-C8F2-44C2-9CEE-336760258714}" presName="hSp" presStyleCnt="0"/>
      <dgm:spPr/>
    </dgm:pt>
    <dgm:pt modelId="{FD021B47-43B0-4444-B2AC-AB1B6D967C28}" type="pres">
      <dgm:prSet presAssocID="{5AA439CF-0CEE-4F16-98BD-1EA4D539F1FF}" presName="vertFlow" presStyleCnt="0"/>
      <dgm:spPr/>
    </dgm:pt>
    <dgm:pt modelId="{5FF6AEC4-6FF9-4650-A7E7-3BE5463AD0B4}" type="pres">
      <dgm:prSet presAssocID="{5AA439CF-0CEE-4F16-98BD-1EA4D539F1FF}" presName="header" presStyleLbl="node1" presStyleIdx="1" presStyleCnt="2"/>
      <dgm:spPr/>
    </dgm:pt>
    <dgm:pt modelId="{8BB3DA4F-9C19-4C5B-85D3-3EFBB84272DB}" type="pres">
      <dgm:prSet presAssocID="{E6D92823-F357-4126-8922-5BA8390E90ED}" presName="parTrans" presStyleLbl="sibTrans2D1" presStyleIdx="6" presStyleCnt="12"/>
      <dgm:spPr/>
    </dgm:pt>
    <dgm:pt modelId="{90E6CFC7-48E0-41BE-A6A6-61AD1348DD85}" type="pres">
      <dgm:prSet presAssocID="{16E0D2C9-2BCE-470B-8415-E8C44263F659}" presName="child" presStyleLbl="alignAccFollowNode1" presStyleIdx="6" presStyleCnt="12">
        <dgm:presLayoutVars>
          <dgm:chMax val="0"/>
          <dgm:bulletEnabled val="1"/>
        </dgm:presLayoutVars>
      </dgm:prSet>
      <dgm:spPr/>
    </dgm:pt>
    <dgm:pt modelId="{E1A2DE08-D488-4123-9262-3A23B54A4312}" type="pres">
      <dgm:prSet presAssocID="{BE33761E-0547-41B2-9DA3-66CF66C239DE}" presName="sibTrans" presStyleLbl="sibTrans2D1" presStyleIdx="7" presStyleCnt="12"/>
      <dgm:spPr/>
    </dgm:pt>
    <dgm:pt modelId="{584CD87B-B6B7-4C13-8A8E-042B8867C8BF}" type="pres">
      <dgm:prSet presAssocID="{D539629F-ED5D-4BC6-98DC-428DDB7C4805}" presName="child" presStyleLbl="alignAccFollowNode1" presStyleIdx="7" presStyleCnt="12">
        <dgm:presLayoutVars>
          <dgm:chMax val="0"/>
          <dgm:bulletEnabled val="1"/>
        </dgm:presLayoutVars>
      </dgm:prSet>
      <dgm:spPr/>
    </dgm:pt>
    <dgm:pt modelId="{EE005BB2-0795-4F37-BED0-3AFBBE2B675E}" type="pres">
      <dgm:prSet presAssocID="{79944551-0CF2-4F30-849D-C1312BB96EEF}" presName="sibTrans" presStyleLbl="sibTrans2D1" presStyleIdx="8" presStyleCnt="12"/>
      <dgm:spPr/>
    </dgm:pt>
    <dgm:pt modelId="{954FD361-3A8C-418F-8EE0-5116E43A50DF}" type="pres">
      <dgm:prSet presAssocID="{90B9F482-2CA8-4FAF-BF10-762B3BBF5A66}" presName="child" presStyleLbl="alignAccFollowNode1" presStyleIdx="8" presStyleCnt="12">
        <dgm:presLayoutVars>
          <dgm:chMax val="0"/>
          <dgm:bulletEnabled val="1"/>
        </dgm:presLayoutVars>
      </dgm:prSet>
      <dgm:spPr/>
    </dgm:pt>
    <dgm:pt modelId="{D10D833A-6D1D-42B3-B359-50A0D190DE00}" type="pres">
      <dgm:prSet presAssocID="{FAD13C55-0989-4C3C-B57C-65E51EE3DCDF}" presName="sibTrans" presStyleLbl="sibTrans2D1" presStyleIdx="9" presStyleCnt="12"/>
      <dgm:spPr/>
    </dgm:pt>
    <dgm:pt modelId="{C2B3A475-9C2B-4F85-951D-A44FF0A576AA}" type="pres">
      <dgm:prSet presAssocID="{666F2596-5140-42BC-96E3-635BCCF56617}" presName="child" presStyleLbl="alignAccFollowNode1" presStyleIdx="9" presStyleCnt="12">
        <dgm:presLayoutVars>
          <dgm:chMax val="0"/>
          <dgm:bulletEnabled val="1"/>
        </dgm:presLayoutVars>
      </dgm:prSet>
      <dgm:spPr/>
    </dgm:pt>
    <dgm:pt modelId="{361DFF9B-B714-47E0-B3B4-715841AC6D8E}" type="pres">
      <dgm:prSet presAssocID="{CD938C47-2DDA-4F69-A65E-99A1C3A844CD}" presName="sibTrans" presStyleLbl="sibTrans2D1" presStyleIdx="10" presStyleCnt="12"/>
      <dgm:spPr/>
    </dgm:pt>
    <dgm:pt modelId="{28BF9764-B49C-426C-BDAC-20CE650145F9}" type="pres">
      <dgm:prSet presAssocID="{C1F01933-BB44-45AF-9A12-496FAF2C8116}" presName="child" presStyleLbl="alignAccFollowNode1" presStyleIdx="10" presStyleCnt="12">
        <dgm:presLayoutVars>
          <dgm:chMax val="0"/>
          <dgm:bulletEnabled val="1"/>
        </dgm:presLayoutVars>
      </dgm:prSet>
      <dgm:spPr/>
    </dgm:pt>
    <dgm:pt modelId="{DC2CE47E-E04B-4027-86F0-B954AE3F3B84}" type="pres">
      <dgm:prSet presAssocID="{C80C348C-2A5D-4B8A-8C0E-344AC76F9887}" presName="sibTrans" presStyleLbl="sibTrans2D1" presStyleIdx="11" presStyleCnt="12"/>
      <dgm:spPr/>
    </dgm:pt>
    <dgm:pt modelId="{A3C3A942-B264-414A-842F-EF95DD4F0CCB}" type="pres">
      <dgm:prSet presAssocID="{45C4EB96-CB8F-40A1-AB07-23B0714035F9}" presName="child" presStyleLbl="alignAccFollowNode1" presStyleIdx="11" presStyleCnt="12">
        <dgm:presLayoutVars>
          <dgm:chMax val="0"/>
          <dgm:bulletEnabled val="1"/>
        </dgm:presLayoutVars>
      </dgm:prSet>
      <dgm:spPr/>
    </dgm:pt>
  </dgm:ptLst>
  <dgm:cxnLst>
    <dgm:cxn modelId="{4E1DDC06-B576-40A7-841A-5597A244052F}" type="presOf" srcId="{CD938C47-2DDA-4F69-A65E-99A1C3A844CD}" destId="{361DFF9B-B714-47E0-B3B4-715841AC6D8E}" srcOrd="0" destOrd="0" presId="urn:microsoft.com/office/officeart/2005/8/layout/lProcess1"/>
    <dgm:cxn modelId="{03C0680C-AEE1-4C5F-9FF6-F433D5733A43}" type="presOf" srcId="{A833EE72-C8F2-44C2-9CEE-336760258714}" destId="{A536B542-E873-435C-8D7A-DFE1FD8131A7}" srcOrd="0" destOrd="0" presId="urn:microsoft.com/office/officeart/2005/8/layout/lProcess1"/>
    <dgm:cxn modelId="{C043B213-FA89-4F82-9F56-2668AED2357A}" type="presOf" srcId="{D61875A2-C8D7-41E0-99BC-A69762972C03}" destId="{56EE6400-B67C-4EB9-9EF9-0079D53D5120}" srcOrd="0" destOrd="0" presId="urn:microsoft.com/office/officeart/2005/8/layout/lProcess1"/>
    <dgm:cxn modelId="{F8D2EB14-64C7-4F77-88EE-FB281BA82F89}" type="presOf" srcId="{C1F01933-BB44-45AF-9A12-496FAF2C8116}" destId="{28BF9764-B49C-426C-BDAC-20CE650145F9}" srcOrd="0" destOrd="0" presId="urn:microsoft.com/office/officeart/2005/8/layout/lProcess1"/>
    <dgm:cxn modelId="{EDFDA615-10F3-4A4C-A13B-EDC6A221D5D8}" srcId="{5AA439CF-0CEE-4F16-98BD-1EA4D539F1FF}" destId="{45C4EB96-CB8F-40A1-AB07-23B0714035F9}" srcOrd="5" destOrd="0" parTransId="{5ED5F876-1F96-4350-A21F-2B20A76F805B}" sibTransId="{5CA4BC8E-D5D9-4465-BBAD-C19183C08C1F}"/>
    <dgm:cxn modelId="{E035DF17-9F9C-449A-A2A4-BDDC1691701C}" type="presOf" srcId="{13E214DA-53C1-4041-909C-C9F556DB5EE2}" destId="{A3ACF783-0FD7-4780-AE7B-EAE13AEC2F66}" srcOrd="0" destOrd="0" presId="urn:microsoft.com/office/officeart/2005/8/layout/lProcess1"/>
    <dgm:cxn modelId="{AFFDF41D-E223-4FEE-92F3-75A58CF8B68A}" srcId="{5AA439CF-0CEE-4F16-98BD-1EA4D539F1FF}" destId="{666F2596-5140-42BC-96E3-635BCCF56617}" srcOrd="3" destOrd="0" parTransId="{A343044D-4CF1-4749-AD24-06CE1718501F}" sibTransId="{CD938C47-2DDA-4F69-A65E-99A1C3A844CD}"/>
    <dgm:cxn modelId="{26FB0527-802C-40F1-B8FA-CBE7DA089763}" srcId="{A833EE72-C8F2-44C2-9CEE-336760258714}" destId="{9DD1050C-0C8A-4F2D-AE34-87DC01C57DE5}" srcOrd="5" destOrd="0" parTransId="{BC48CE5A-1EE3-4F8D-B430-E0A9A5385E6E}" sibTransId="{9A4C7BB9-36D4-434E-92C2-923C29CCADC4}"/>
    <dgm:cxn modelId="{7C3C2E61-129A-4D89-A107-5977DCB0CA06}" type="presOf" srcId="{D94935C6-E356-434F-8085-DDE3E75C5BDE}" destId="{CF0D08A9-A4C0-44B9-966F-D7C07B672759}" srcOrd="0" destOrd="0" presId="urn:microsoft.com/office/officeart/2005/8/layout/lProcess1"/>
    <dgm:cxn modelId="{22ECF362-0CE7-4B99-A32C-48948E8A4EFB}" srcId="{5AA439CF-0CEE-4F16-98BD-1EA4D539F1FF}" destId="{C1F01933-BB44-45AF-9A12-496FAF2C8116}" srcOrd="4" destOrd="0" parTransId="{2E05973D-0F5E-4541-BA04-250D99E8BBB1}" sibTransId="{C80C348C-2A5D-4B8A-8C0E-344AC76F9887}"/>
    <dgm:cxn modelId="{B182A147-B7B0-4BA9-956F-97BAADC941AD}" srcId="{A833EE72-C8F2-44C2-9CEE-336760258714}" destId="{2833C319-0B18-4123-9D45-D7CA2ADACFBF}" srcOrd="1" destOrd="0" parTransId="{ABA39011-322B-4DE4-AB83-85FEEC182E02}" sibTransId="{6239FF11-60E6-4CD9-9A58-3B40A944C5EF}"/>
    <dgm:cxn modelId="{09634969-1448-4243-A4DE-9CF4A823A7BD}" type="presOf" srcId="{9DD1050C-0C8A-4F2D-AE34-87DC01C57DE5}" destId="{A611B6E2-3B8E-495B-BDC8-D2C4A9017B3D}" srcOrd="0" destOrd="0" presId="urn:microsoft.com/office/officeart/2005/8/layout/lProcess1"/>
    <dgm:cxn modelId="{4E560D6C-844B-4FC1-AF38-A1572E4B15F2}" srcId="{A833EE72-C8F2-44C2-9CEE-336760258714}" destId="{75162D89-B6C3-48A2-95E8-3E7F92E47E71}" srcOrd="0" destOrd="0" parTransId="{1008E83B-8FAD-4CFF-8EE4-9CC804D96D51}" sibTransId="{A89360A8-1242-47FB-8338-886961DCF82D}"/>
    <dgm:cxn modelId="{3263384D-40FA-44FA-8D2D-600E4B38AFBD}" type="presOf" srcId="{45C4EB96-CB8F-40A1-AB07-23B0714035F9}" destId="{A3C3A942-B264-414A-842F-EF95DD4F0CCB}" srcOrd="0" destOrd="0" presId="urn:microsoft.com/office/officeart/2005/8/layout/lProcess1"/>
    <dgm:cxn modelId="{B4F7604D-3754-4DAD-8579-D10CD36096C5}" srcId="{5AA439CF-0CEE-4F16-98BD-1EA4D539F1FF}" destId="{90B9F482-2CA8-4FAF-BF10-762B3BBF5A66}" srcOrd="2" destOrd="0" parTransId="{0188F9ED-B023-404E-8075-4FBD69F98B8F}" sibTransId="{FAD13C55-0989-4C3C-B57C-65E51EE3DCDF}"/>
    <dgm:cxn modelId="{993D4E6D-A108-4D34-905A-080A029EB080}" type="presOf" srcId="{90B9F482-2CA8-4FAF-BF10-762B3BBF5A66}" destId="{954FD361-3A8C-418F-8EE0-5116E43A50DF}" srcOrd="0" destOrd="0" presId="urn:microsoft.com/office/officeart/2005/8/layout/lProcess1"/>
    <dgm:cxn modelId="{3E76706E-501B-4406-B796-70445F030E28}" srcId="{4560DA97-70FB-4439-AFC8-376A85BF9953}" destId="{A833EE72-C8F2-44C2-9CEE-336760258714}" srcOrd="0" destOrd="0" parTransId="{7E26273C-5AC8-47A2-A03A-80F80D03F476}" sibTransId="{E2FD5C62-B2C7-451F-9318-411313B365B0}"/>
    <dgm:cxn modelId="{4C67A54E-0AC3-4597-94B8-9B6F7CD00E26}" type="presOf" srcId="{56CC6C91-1F6A-40F7-BCED-EDDD0BDFE3FE}" destId="{BB41F2EE-911B-4E72-B3E4-B1146848ABF8}" srcOrd="0" destOrd="0" presId="urn:microsoft.com/office/officeart/2005/8/layout/lProcess1"/>
    <dgm:cxn modelId="{A0E9BB50-9F5F-4B77-84E6-9A0EDDE715FC}" type="presOf" srcId="{1008E83B-8FAD-4CFF-8EE4-9CC804D96D51}" destId="{C8249AE3-21A1-4313-A200-5CC19AE1ABF3}" srcOrd="0" destOrd="0" presId="urn:microsoft.com/office/officeart/2005/8/layout/lProcess1"/>
    <dgm:cxn modelId="{0B048951-6108-4B42-BC01-6E8A2C655C0A}" srcId="{5AA439CF-0CEE-4F16-98BD-1EA4D539F1FF}" destId="{16E0D2C9-2BCE-470B-8415-E8C44263F659}" srcOrd="0" destOrd="0" parTransId="{E6D92823-F357-4126-8922-5BA8390E90ED}" sibTransId="{BE33761E-0547-41B2-9DA3-66CF66C239DE}"/>
    <dgm:cxn modelId="{709A3B72-682C-4824-A93D-447B292CD859}" srcId="{A833EE72-C8F2-44C2-9CEE-336760258714}" destId="{13E214DA-53C1-4041-909C-C9F556DB5EE2}" srcOrd="3" destOrd="0" parTransId="{5D753379-64D7-47EB-B960-AF7B416E6671}" sibTransId="{6BF27F03-3A0A-47BD-AB19-6585F80791FA}"/>
    <dgm:cxn modelId="{34E4BB52-11F0-49BB-9EFF-B8892DEF3B2A}" type="presOf" srcId="{16E0D2C9-2BCE-470B-8415-E8C44263F659}" destId="{90E6CFC7-48E0-41BE-A6A6-61AD1348DD85}" srcOrd="0" destOrd="0" presId="urn:microsoft.com/office/officeart/2005/8/layout/lProcess1"/>
    <dgm:cxn modelId="{617ED986-16FE-4FC9-8D35-E1379416ED46}" type="presOf" srcId="{4560DA97-70FB-4439-AFC8-376A85BF9953}" destId="{C5242BB0-68AC-4E78-A1C8-D353A39860D7}" srcOrd="0" destOrd="0" presId="urn:microsoft.com/office/officeart/2005/8/layout/lProcess1"/>
    <dgm:cxn modelId="{FDCECE96-1CC6-4494-A586-3D4546C12EA9}" type="presOf" srcId="{FAD13C55-0989-4C3C-B57C-65E51EE3DCDF}" destId="{D10D833A-6D1D-42B3-B359-50A0D190DE00}" srcOrd="0" destOrd="0" presId="urn:microsoft.com/office/officeart/2005/8/layout/lProcess1"/>
    <dgm:cxn modelId="{2833139F-4E90-4B81-99B8-4EFA80655750}" type="presOf" srcId="{D539629F-ED5D-4BC6-98DC-428DDB7C4805}" destId="{584CD87B-B6B7-4C13-8A8E-042B8867C8BF}" srcOrd="0" destOrd="0" presId="urn:microsoft.com/office/officeart/2005/8/layout/lProcess1"/>
    <dgm:cxn modelId="{3308CBBF-7317-42F5-BFB3-327A1BD64844}" type="presOf" srcId="{C80C348C-2A5D-4B8A-8C0E-344AC76F9887}" destId="{DC2CE47E-E04B-4027-86F0-B954AE3F3B84}" srcOrd="0" destOrd="0" presId="urn:microsoft.com/office/officeart/2005/8/layout/lProcess1"/>
    <dgm:cxn modelId="{C7D62EC1-FC9C-4770-9CCF-9D1F09650E3F}" srcId="{A833EE72-C8F2-44C2-9CEE-336760258714}" destId="{56CC6C91-1F6A-40F7-BCED-EDDD0BDFE3FE}" srcOrd="4" destOrd="0" parTransId="{52131D13-7E1E-4052-AD30-9F9DEEF6112A}" sibTransId="{C6064DD3-2AB7-46C1-8424-59D8F5EDA897}"/>
    <dgm:cxn modelId="{B29B47C4-A748-4571-A127-21D9E0B6A102}" srcId="{A833EE72-C8F2-44C2-9CEE-336760258714}" destId="{D94935C6-E356-434F-8085-DDE3E75C5BDE}" srcOrd="2" destOrd="0" parTransId="{C8FAB3EF-CB4B-4547-9415-598DAFFA1201}" sibTransId="{D61875A2-C8D7-41E0-99BC-A69762972C03}"/>
    <dgm:cxn modelId="{296027C6-A6C6-4712-9A73-F3AAA08154A7}" srcId="{5AA439CF-0CEE-4F16-98BD-1EA4D539F1FF}" destId="{D539629F-ED5D-4BC6-98DC-428DDB7C4805}" srcOrd="1" destOrd="0" parTransId="{38A090B7-1136-4B7F-A656-EE32FC873690}" sibTransId="{79944551-0CF2-4F30-849D-C1312BB96EEF}"/>
    <dgm:cxn modelId="{6A7929C6-4C44-4372-8F81-1F37520799D0}" type="presOf" srcId="{BE33761E-0547-41B2-9DA3-66CF66C239DE}" destId="{E1A2DE08-D488-4123-9262-3A23B54A4312}" srcOrd="0" destOrd="0" presId="urn:microsoft.com/office/officeart/2005/8/layout/lProcess1"/>
    <dgm:cxn modelId="{A8C89ED0-D29D-4A36-A482-FE8464EFCE4E}" type="presOf" srcId="{75162D89-B6C3-48A2-95E8-3E7F92E47E71}" destId="{E7EE8674-0E60-4662-AF61-38C6A91F4733}" srcOrd="0" destOrd="0" presId="urn:microsoft.com/office/officeart/2005/8/layout/lProcess1"/>
    <dgm:cxn modelId="{F557CED8-AE0A-46D8-942F-FF02BBCD936A}" type="presOf" srcId="{2833C319-0B18-4123-9D45-D7CA2ADACFBF}" destId="{BFA571DA-2DE7-4ADE-BEFB-F3C4C4A47C2D}" srcOrd="0" destOrd="0" presId="urn:microsoft.com/office/officeart/2005/8/layout/lProcess1"/>
    <dgm:cxn modelId="{72339CDD-182C-4EBA-BF02-F6209D23E20F}" type="presOf" srcId="{E6D92823-F357-4126-8922-5BA8390E90ED}" destId="{8BB3DA4F-9C19-4C5B-85D3-3EFBB84272DB}" srcOrd="0" destOrd="0" presId="urn:microsoft.com/office/officeart/2005/8/layout/lProcess1"/>
    <dgm:cxn modelId="{16EE88E1-A1CF-46BF-B365-DFCD5131AB83}" type="presOf" srcId="{5AA439CF-0CEE-4F16-98BD-1EA4D539F1FF}" destId="{5FF6AEC4-6FF9-4650-A7E7-3BE5463AD0B4}" srcOrd="0" destOrd="0" presId="urn:microsoft.com/office/officeart/2005/8/layout/lProcess1"/>
    <dgm:cxn modelId="{170915EA-24E4-49DB-9078-2D598EE57AB3}" type="presOf" srcId="{A89360A8-1242-47FB-8338-886961DCF82D}" destId="{0E6EEF49-63DC-42CF-8068-CE2995D867D3}" srcOrd="0" destOrd="0" presId="urn:microsoft.com/office/officeart/2005/8/layout/lProcess1"/>
    <dgm:cxn modelId="{867E65EA-7073-421B-B2C9-8E2115271AF6}" type="presOf" srcId="{6239FF11-60E6-4CD9-9A58-3B40A944C5EF}" destId="{D71102A8-53C7-4504-92A0-40C2FCBA88E8}" srcOrd="0" destOrd="0" presId="urn:microsoft.com/office/officeart/2005/8/layout/lProcess1"/>
    <dgm:cxn modelId="{751665EF-6144-4D5A-9629-7690C53481A6}" type="presOf" srcId="{6BF27F03-3A0A-47BD-AB19-6585F80791FA}" destId="{6465C4CC-7210-4166-9D33-B34460EFACD9}" srcOrd="0" destOrd="0" presId="urn:microsoft.com/office/officeart/2005/8/layout/lProcess1"/>
    <dgm:cxn modelId="{C00F1BF3-3743-4AE6-83A8-0DA553EA9913}" type="presOf" srcId="{79944551-0CF2-4F30-849D-C1312BB96EEF}" destId="{EE005BB2-0795-4F37-BED0-3AFBBE2B675E}" srcOrd="0" destOrd="0" presId="urn:microsoft.com/office/officeart/2005/8/layout/lProcess1"/>
    <dgm:cxn modelId="{04A11CF7-E210-493E-A37B-D757549C18C6}" srcId="{4560DA97-70FB-4439-AFC8-376A85BF9953}" destId="{5AA439CF-0CEE-4F16-98BD-1EA4D539F1FF}" srcOrd="1" destOrd="0" parTransId="{23C720F5-8458-4634-A43A-1B83BD0D91CD}" sibTransId="{7C4567B1-0E25-44AB-8EF5-4F60791BC0B0}"/>
    <dgm:cxn modelId="{A2FDDAF7-C4B0-4518-9412-4F497D0349BD}" type="presOf" srcId="{C6064DD3-2AB7-46C1-8424-59D8F5EDA897}" destId="{29C508CC-AFF0-4B8A-BAB0-8A39D0D18523}" srcOrd="0" destOrd="0" presId="urn:microsoft.com/office/officeart/2005/8/layout/lProcess1"/>
    <dgm:cxn modelId="{3A36E6FD-3977-4CCB-A59C-8E95B8A07DD4}" type="presOf" srcId="{666F2596-5140-42BC-96E3-635BCCF56617}" destId="{C2B3A475-9C2B-4F85-951D-A44FF0A576AA}" srcOrd="0" destOrd="0" presId="urn:microsoft.com/office/officeart/2005/8/layout/lProcess1"/>
    <dgm:cxn modelId="{09C26C9B-5281-48EC-B725-5FFD324EF872}" type="presParOf" srcId="{C5242BB0-68AC-4E78-A1C8-D353A39860D7}" destId="{4DF26BC9-146A-4D13-BEEF-5E7223E67DAD}" srcOrd="0" destOrd="0" presId="urn:microsoft.com/office/officeart/2005/8/layout/lProcess1"/>
    <dgm:cxn modelId="{06D7BDEF-4F05-4C8B-BB75-1CBA709D6150}" type="presParOf" srcId="{4DF26BC9-146A-4D13-BEEF-5E7223E67DAD}" destId="{A536B542-E873-435C-8D7A-DFE1FD8131A7}" srcOrd="0" destOrd="0" presId="urn:microsoft.com/office/officeart/2005/8/layout/lProcess1"/>
    <dgm:cxn modelId="{567A7692-EDFA-4DAC-9310-6AB0193A390D}" type="presParOf" srcId="{4DF26BC9-146A-4D13-BEEF-5E7223E67DAD}" destId="{C8249AE3-21A1-4313-A200-5CC19AE1ABF3}" srcOrd="1" destOrd="0" presId="urn:microsoft.com/office/officeart/2005/8/layout/lProcess1"/>
    <dgm:cxn modelId="{B524DFA0-754C-423F-B012-C741542AE0DC}" type="presParOf" srcId="{4DF26BC9-146A-4D13-BEEF-5E7223E67DAD}" destId="{E7EE8674-0E60-4662-AF61-38C6A91F4733}" srcOrd="2" destOrd="0" presId="urn:microsoft.com/office/officeart/2005/8/layout/lProcess1"/>
    <dgm:cxn modelId="{6AD01743-7721-45B3-B5D7-1A316E5EC7DD}" type="presParOf" srcId="{4DF26BC9-146A-4D13-BEEF-5E7223E67DAD}" destId="{0E6EEF49-63DC-42CF-8068-CE2995D867D3}" srcOrd="3" destOrd="0" presId="urn:microsoft.com/office/officeart/2005/8/layout/lProcess1"/>
    <dgm:cxn modelId="{BA378A06-F0D4-41A8-A2C9-C284F98F626F}" type="presParOf" srcId="{4DF26BC9-146A-4D13-BEEF-5E7223E67DAD}" destId="{BFA571DA-2DE7-4ADE-BEFB-F3C4C4A47C2D}" srcOrd="4" destOrd="0" presId="urn:microsoft.com/office/officeart/2005/8/layout/lProcess1"/>
    <dgm:cxn modelId="{C623D9D0-630D-4292-8560-6BC0F9433FF0}" type="presParOf" srcId="{4DF26BC9-146A-4D13-BEEF-5E7223E67DAD}" destId="{D71102A8-53C7-4504-92A0-40C2FCBA88E8}" srcOrd="5" destOrd="0" presId="urn:microsoft.com/office/officeart/2005/8/layout/lProcess1"/>
    <dgm:cxn modelId="{997611EB-7AC2-452E-8885-F412F06C89D1}" type="presParOf" srcId="{4DF26BC9-146A-4D13-BEEF-5E7223E67DAD}" destId="{CF0D08A9-A4C0-44B9-966F-D7C07B672759}" srcOrd="6" destOrd="0" presId="urn:microsoft.com/office/officeart/2005/8/layout/lProcess1"/>
    <dgm:cxn modelId="{AF72212F-8A78-40A1-82E9-9A0D36E038E3}" type="presParOf" srcId="{4DF26BC9-146A-4D13-BEEF-5E7223E67DAD}" destId="{56EE6400-B67C-4EB9-9EF9-0079D53D5120}" srcOrd="7" destOrd="0" presId="urn:microsoft.com/office/officeart/2005/8/layout/lProcess1"/>
    <dgm:cxn modelId="{665B0876-3606-49E6-B62B-D617981CC584}" type="presParOf" srcId="{4DF26BC9-146A-4D13-BEEF-5E7223E67DAD}" destId="{A3ACF783-0FD7-4780-AE7B-EAE13AEC2F66}" srcOrd="8" destOrd="0" presId="urn:microsoft.com/office/officeart/2005/8/layout/lProcess1"/>
    <dgm:cxn modelId="{3AA97C82-0568-4E5A-83D5-24551B57B237}" type="presParOf" srcId="{4DF26BC9-146A-4D13-BEEF-5E7223E67DAD}" destId="{6465C4CC-7210-4166-9D33-B34460EFACD9}" srcOrd="9" destOrd="0" presId="urn:microsoft.com/office/officeart/2005/8/layout/lProcess1"/>
    <dgm:cxn modelId="{29807909-D7EC-4F00-A4CA-FAED4B378C01}" type="presParOf" srcId="{4DF26BC9-146A-4D13-BEEF-5E7223E67DAD}" destId="{BB41F2EE-911B-4E72-B3E4-B1146848ABF8}" srcOrd="10" destOrd="0" presId="urn:microsoft.com/office/officeart/2005/8/layout/lProcess1"/>
    <dgm:cxn modelId="{E442D3D1-EA35-4A93-A335-EB1408EB572A}" type="presParOf" srcId="{4DF26BC9-146A-4D13-BEEF-5E7223E67DAD}" destId="{29C508CC-AFF0-4B8A-BAB0-8A39D0D18523}" srcOrd="11" destOrd="0" presId="urn:microsoft.com/office/officeart/2005/8/layout/lProcess1"/>
    <dgm:cxn modelId="{8677C921-767A-4506-9FBA-74B89E8A5588}" type="presParOf" srcId="{4DF26BC9-146A-4D13-BEEF-5E7223E67DAD}" destId="{A611B6E2-3B8E-495B-BDC8-D2C4A9017B3D}" srcOrd="12" destOrd="0" presId="urn:microsoft.com/office/officeart/2005/8/layout/lProcess1"/>
    <dgm:cxn modelId="{4D2E6CEC-B371-4161-B9A3-1921AB9BEEAF}" type="presParOf" srcId="{C5242BB0-68AC-4E78-A1C8-D353A39860D7}" destId="{E1E2CBB1-7A97-4FB1-B397-EE41F939985A}" srcOrd="1" destOrd="0" presId="urn:microsoft.com/office/officeart/2005/8/layout/lProcess1"/>
    <dgm:cxn modelId="{6B531D82-94F6-4585-8A02-A1D60A723F4A}" type="presParOf" srcId="{C5242BB0-68AC-4E78-A1C8-D353A39860D7}" destId="{FD021B47-43B0-4444-B2AC-AB1B6D967C28}" srcOrd="2" destOrd="0" presId="urn:microsoft.com/office/officeart/2005/8/layout/lProcess1"/>
    <dgm:cxn modelId="{E2A9FA75-1591-45FF-80AF-2396C2C36C3E}" type="presParOf" srcId="{FD021B47-43B0-4444-B2AC-AB1B6D967C28}" destId="{5FF6AEC4-6FF9-4650-A7E7-3BE5463AD0B4}" srcOrd="0" destOrd="0" presId="urn:microsoft.com/office/officeart/2005/8/layout/lProcess1"/>
    <dgm:cxn modelId="{9FF83C4C-18B7-44FD-B190-D90FA4183569}" type="presParOf" srcId="{FD021B47-43B0-4444-B2AC-AB1B6D967C28}" destId="{8BB3DA4F-9C19-4C5B-85D3-3EFBB84272DB}" srcOrd="1" destOrd="0" presId="urn:microsoft.com/office/officeart/2005/8/layout/lProcess1"/>
    <dgm:cxn modelId="{C956048C-89EE-4AB7-B550-1C2AEF965C73}" type="presParOf" srcId="{FD021B47-43B0-4444-B2AC-AB1B6D967C28}" destId="{90E6CFC7-48E0-41BE-A6A6-61AD1348DD85}" srcOrd="2" destOrd="0" presId="urn:microsoft.com/office/officeart/2005/8/layout/lProcess1"/>
    <dgm:cxn modelId="{90A0EE67-0DD3-4B5F-887A-E4C30C606558}" type="presParOf" srcId="{FD021B47-43B0-4444-B2AC-AB1B6D967C28}" destId="{E1A2DE08-D488-4123-9262-3A23B54A4312}" srcOrd="3" destOrd="0" presId="urn:microsoft.com/office/officeart/2005/8/layout/lProcess1"/>
    <dgm:cxn modelId="{EF1C2F33-3CFA-47DB-8E31-25ACD86CB2A7}" type="presParOf" srcId="{FD021B47-43B0-4444-B2AC-AB1B6D967C28}" destId="{584CD87B-B6B7-4C13-8A8E-042B8867C8BF}" srcOrd="4" destOrd="0" presId="urn:microsoft.com/office/officeart/2005/8/layout/lProcess1"/>
    <dgm:cxn modelId="{E2ECE398-3A89-44CA-BA61-1A5191F3DF49}" type="presParOf" srcId="{FD021B47-43B0-4444-B2AC-AB1B6D967C28}" destId="{EE005BB2-0795-4F37-BED0-3AFBBE2B675E}" srcOrd="5" destOrd="0" presId="urn:microsoft.com/office/officeart/2005/8/layout/lProcess1"/>
    <dgm:cxn modelId="{C471F34A-E11D-413B-9BC2-2C14B303D111}" type="presParOf" srcId="{FD021B47-43B0-4444-B2AC-AB1B6D967C28}" destId="{954FD361-3A8C-418F-8EE0-5116E43A50DF}" srcOrd="6" destOrd="0" presId="urn:microsoft.com/office/officeart/2005/8/layout/lProcess1"/>
    <dgm:cxn modelId="{A282ED4E-5CCF-4C5D-9B53-32DADFCDCDF7}" type="presParOf" srcId="{FD021B47-43B0-4444-B2AC-AB1B6D967C28}" destId="{D10D833A-6D1D-42B3-B359-50A0D190DE00}" srcOrd="7" destOrd="0" presId="urn:microsoft.com/office/officeart/2005/8/layout/lProcess1"/>
    <dgm:cxn modelId="{421A2B6A-AC11-4E60-89C7-A17F92629F32}" type="presParOf" srcId="{FD021B47-43B0-4444-B2AC-AB1B6D967C28}" destId="{C2B3A475-9C2B-4F85-951D-A44FF0A576AA}" srcOrd="8" destOrd="0" presId="urn:microsoft.com/office/officeart/2005/8/layout/lProcess1"/>
    <dgm:cxn modelId="{051C1B59-D97F-45CB-BDD8-90FB4B822F92}" type="presParOf" srcId="{FD021B47-43B0-4444-B2AC-AB1B6D967C28}" destId="{361DFF9B-B714-47E0-B3B4-715841AC6D8E}" srcOrd="9" destOrd="0" presId="urn:microsoft.com/office/officeart/2005/8/layout/lProcess1"/>
    <dgm:cxn modelId="{744C0ADA-68A0-48F7-9EAD-E171CB2FE153}" type="presParOf" srcId="{FD021B47-43B0-4444-B2AC-AB1B6D967C28}" destId="{28BF9764-B49C-426C-BDAC-20CE650145F9}" srcOrd="10" destOrd="0" presId="urn:microsoft.com/office/officeart/2005/8/layout/lProcess1"/>
    <dgm:cxn modelId="{098946C3-422F-4027-946B-9025FFD351A4}" type="presParOf" srcId="{FD021B47-43B0-4444-B2AC-AB1B6D967C28}" destId="{DC2CE47E-E04B-4027-86F0-B954AE3F3B84}" srcOrd="11" destOrd="0" presId="urn:microsoft.com/office/officeart/2005/8/layout/lProcess1"/>
    <dgm:cxn modelId="{22E365B7-4C31-49AD-8F78-237D81C5C4C2}" type="presParOf" srcId="{FD021B47-43B0-4444-B2AC-AB1B6D967C28}" destId="{A3C3A942-B264-414A-842F-EF95DD4F0CCB}" srcOrd="1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4EC5F-8540-4024-B28D-1D72EF0B1DBB}">
      <dsp:nvSpPr>
        <dsp:cNvPr id="0" name=""/>
        <dsp:cNvSpPr/>
      </dsp:nvSpPr>
      <dsp:spPr>
        <a:xfrm>
          <a:off x="3780369" y="4396202"/>
          <a:ext cx="1449148" cy="144914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dirty="0"/>
            <a:t>Waterloo / Bolivar Precinct subject to Strategic Growth Framework</a:t>
          </a:r>
        </a:p>
      </dsp:txBody>
      <dsp:txXfrm>
        <a:off x="3992592" y="4608425"/>
        <a:ext cx="1024702" cy="1024702"/>
      </dsp:txXfrm>
    </dsp:sp>
    <dsp:sp modelId="{C578AF9C-2608-4D00-83B3-F98BA0E3CD14}">
      <dsp:nvSpPr>
        <dsp:cNvPr id="0" name=""/>
        <dsp:cNvSpPr/>
      </dsp:nvSpPr>
      <dsp:spPr>
        <a:xfrm rot="10800000">
          <a:off x="509968" y="4914273"/>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F2FA8F-96FE-4C29-B354-8E914E1EF93C}">
      <dsp:nvSpPr>
        <dsp:cNvPr id="0" name=""/>
        <dsp:cNvSpPr/>
      </dsp:nvSpPr>
      <dsp:spPr>
        <a:xfrm>
          <a:off x="2766" y="4715015"/>
          <a:ext cx="1014404" cy="811523"/>
        </a:xfrm>
        <a:prstGeom prst="roundRect">
          <a:avLst>
            <a:gd name="adj" fmla="val 10000"/>
          </a:avLst>
        </a:prstGeom>
        <a:solidFill>
          <a:schemeClr val="accent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t>City of Playford</a:t>
          </a:r>
        </a:p>
      </dsp:txBody>
      <dsp:txXfrm>
        <a:off x="26535" y="4738784"/>
        <a:ext cx="966866" cy="763985"/>
      </dsp:txXfrm>
    </dsp:sp>
    <dsp:sp modelId="{135D7A56-C992-4E0A-A160-37E596B39D46}">
      <dsp:nvSpPr>
        <dsp:cNvPr id="0" name=""/>
        <dsp:cNvSpPr/>
      </dsp:nvSpPr>
      <dsp:spPr>
        <a:xfrm rot="11880000">
          <a:off x="629866" y="4157271"/>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CEE75C-D747-4146-9E09-F13680F76CA7}">
      <dsp:nvSpPr>
        <dsp:cNvPr id="0" name=""/>
        <dsp:cNvSpPr/>
      </dsp:nvSpPr>
      <dsp:spPr>
        <a:xfrm>
          <a:off x="198294" y="3374129"/>
          <a:ext cx="1014404" cy="1024264"/>
        </a:xfrm>
        <a:prstGeom prst="roundRect">
          <a:avLst>
            <a:gd name="adj" fmla="val 10000"/>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a:t>City of Salisbury Staff &amp; Elected Members</a:t>
          </a:r>
          <a:endParaRPr lang="en-AU" sz="1200" kern="1200" dirty="0"/>
        </a:p>
      </dsp:txBody>
      <dsp:txXfrm>
        <a:off x="228005" y="3403840"/>
        <a:ext cx="954982" cy="964842"/>
      </dsp:txXfrm>
    </dsp:sp>
    <dsp:sp modelId="{3EB0C9D4-CAE2-4A21-AFE8-0A654D920B81}">
      <dsp:nvSpPr>
        <dsp:cNvPr id="0" name=""/>
        <dsp:cNvSpPr/>
      </dsp:nvSpPr>
      <dsp:spPr>
        <a:xfrm rot="12960000">
          <a:off x="977821" y="3474369"/>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EA39C9-6A08-41EB-A7F9-6308C6ED4382}">
      <dsp:nvSpPr>
        <dsp:cNvPr id="0" name=""/>
        <dsp:cNvSpPr/>
      </dsp:nvSpPr>
      <dsp:spPr>
        <a:xfrm>
          <a:off x="560738" y="2366827"/>
          <a:ext cx="1424406" cy="811523"/>
        </a:xfrm>
        <a:prstGeom prst="roundRect">
          <a:avLst>
            <a:gd name="adj" fmla="val 10000"/>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t>Owners/Occupiers land within Study Area</a:t>
          </a:r>
        </a:p>
      </dsp:txBody>
      <dsp:txXfrm>
        <a:off x="584507" y="2390596"/>
        <a:ext cx="1376868" cy="763985"/>
      </dsp:txXfrm>
    </dsp:sp>
    <dsp:sp modelId="{586FEBE5-7DC4-45E0-8CDB-72C8F9EB4264}">
      <dsp:nvSpPr>
        <dsp:cNvPr id="0" name=""/>
        <dsp:cNvSpPr/>
      </dsp:nvSpPr>
      <dsp:spPr>
        <a:xfrm rot="14109316">
          <a:off x="1403247" y="2816083"/>
          <a:ext cx="3281971"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5BC99-7407-4577-A26B-BBBB2CFEE712}">
      <dsp:nvSpPr>
        <dsp:cNvPr id="0" name=""/>
        <dsp:cNvSpPr/>
      </dsp:nvSpPr>
      <dsp:spPr>
        <a:xfrm>
          <a:off x="1599447" y="1127149"/>
          <a:ext cx="1014404" cy="1097350"/>
        </a:xfrm>
        <a:prstGeom prst="roundRect">
          <a:avLst>
            <a:gd name="adj" fmla="val 10000"/>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t>Developers with an interest in the Study Area</a:t>
          </a:r>
        </a:p>
      </dsp:txBody>
      <dsp:txXfrm>
        <a:off x="1629158" y="1156860"/>
        <a:ext cx="954982" cy="1037928"/>
      </dsp:txXfrm>
    </dsp:sp>
    <dsp:sp modelId="{BEB82D88-44B7-4495-AF67-1B5858610B45}">
      <dsp:nvSpPr>
        <dsp:cNvPr id="0" name=""/>
        <dsp:cNvSpPr/>
      </dsp:nvSpPr>
      <dsp:spPr>
        <a:xfrm rot="15120000">
          <a:off x="2202677" y="2584460"/>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4A737A-2BCE-4CA1-9A33-EAB2247F9AC1}">
      <dsp:nvSpPr>
        <dsp:cNvPr id="0" name=""/>
        <dsp:cNvSpPr/>
      </dsp:nvSpPr>
      <dsp:spPr>
        <a:xfrm>
          <a:off x="2763226" y="915568"/>
          <a:ext cx="1014404" cy="811523"/>
        </a:xfrm>
        <a:prstGeom prst="roundRect">
          <a:avLst>
            <a:gd name="adj" fmla="val 10000"/>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a:t>Wider Community</a:t>
          </a:r>
          <a:endParaRPr lang="en-AU" sz="1200" kern="1200" dirty="0"/>
        </a:p>
      </dsp:txBody>
      <dsp:txXfrm>
        <a:off x="2786995" y="939337"/>
        <a:ext cx="966866" cy="763985"/>
      </dsp:txXfrm>
    </dsp:sp>
    <dsp:sp modelId="{1E3E43B3-DB6B-44F9-9460-5943F841790A}">
      <dsp:nvSpPr>
        <dsp:cNvPr id="0" name=""/>
        <dsp:cNvSpPr/>
      </dsp:nvSpPr>
      <dsp:spPr>
        <a:xfrm rot="16200000">
          <a:off x="2959679" y="2464562"/>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700434-3B90-4A7E-80BE-105C73C0B472}">
      <dsp:nvSpPr>
        <dsp:cNvPr id="0" name=""/>
        <dsp:cNvSpPr/>
      </dsp:nvSpPr>
      <dsp:spPr>
        <a:xfrm>
          <a:off x="3997741" y="720040"/>
          <a:ext cx="1014404" cy="811523"/>
        </a:xfrm>
        <a:prstGeom prst="roundRect">
          <a:avLst>
            <a:gd name="adj" fmla="val 10000"/>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t>Advocacy Groups</a:t>
          </a:r>
        </a:p>
      </dsp:txBody>
      <dsp:txXfrm>
        <a:off x="4021510" y="743809"/>
        <a:ext cx="966866" cy="763985"/>
      </dsp:txXfrm>
    </dsp:sp>
    <dsp:sp modelId="{7626C6B8-52A7-4258-959E-B733AF6D6776}">
      <dsp:nvSpPr>
        <dsp:cNvPr id="0" name=""/>
        <dsp:cNvSpPr/>
      </dsp:nvSpPr>
      <dsp:spPr>
        <a:xfrm rot="17280000">
          <a:off x="3716681" y="2584460"/>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491E9E-A79A-4625-A43F-8028AA57EB8D}">
      <dsp:nvSpPr>
        <dsp:cNvPr id="0" name=""/>
        <dsp:cNvSpPr/>
      </dsp:nvSpPr>
      <dsp:spPr>
        <a:xfrm>
          <a:off x="5232257" y="915568"/>
          <a:ext cx="1014404" cy="811523"/>
        </a:xfrm>
        <a:prstGeom prst="roundRect">
          <a:avLst>
            <a:gd name="adj" fmla="val 10000"/>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t>Service Authorities</a:t>
          </a:r>
        </a:p>
      </dsp:txBody>
      <dsp:txXfrm>
        <a:off x="5256026" y="939337"/>
        <a:ext cx="966866" cy="763985"/>
      </dsp:txXfrm>
    </dsp:sp>
    <dsp:sp modelId="{EA0B7E73-8A09-4317-B523-AAE1F1D38BE5}">
      <dsp:nvSpPr>
        <dsp:cNvPr id="0" name=""/>
        <dsp:cNvSpPr/>
      </dsp:nvSpPr>
      <dsp:spPr>
        <a:xfrm rot="18360000">
          <a:off x="4399583" y="2932415"/>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CF26EF-576F-412D-AE5E-4247637C6A6C}">
      <dsp:nvSpPr>
        <dsp:cNvPr id="0" name=""/>
        <dsp:cNvSpPr/>
      </dsp:nvSpPr>
      <dsp:spPr>
        <a:xfrm>
          <a:off x="6345929" y="1483012"/>
          <a:ext cx="1014404" cy="81152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t>Federal Departments</a:t>
          </a:r>
        </a:p>
      </dsp:txBody>
      <dsp:txXfrm>
        <a:off x="6369698" y="1506781"/>
        <a:ext cx="966866" cy="763985"/>
      </dsp:txXfrm>
    </dsp:sp>
    <dsp:sp modelId="{B605AAB9-D14D-430D-AD06-8014C97359E4}">
      <dsp:nvSpPr>
        <dsp:cNvPr id="0" name=""/>
        <dsp:cNvSpPr/>
      </dsp:nvSpPr>
      <dsp:spPr>
        <a:xfrm rot="19440000">
          <a:off x="4941537" y="3474369"/>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9A4F08-88AF-4F53-919F-7CAE4E5969E6}">
      <dsp:nvSpPr>
        <dsp:cNvPr id="0" name=""/>
        <dsp:cNvSpPr/>
      </dsp:nvSpPr>
      <dsp:spPr>
        <a:xfrm>
          <a:off x="7229744" y="2366827"/>
          <a:ext cx="1014404" cy="81152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a:t>State Agencies</a:t>
          </a:r>
          <a:endParaRPr lang="en-AU" sz="1200" kern="1200" dirty="0"/>
        </a:p>
      </dsp:txBody>
      <dsp:txXfrm>
        <a:off x="7253513" y="2390596"/>
        <a:ext cx="966866" cy="763985"/>
      </dsp:txXfrm>
    </dsp:sp>
    <dsp:sp modelId="{7D3896FC-F5EA-4558-BCEA-B6EB1CCF500D}">
      <dsp:nvSpPr>
        <dsp:cNvPr id="0" name=""/>
        <dsp:cNvSpPr/>
      </dsp:nvSpPr>
      <dsp:spPr>
        <a:xfrm rot="20520000">
          <a:off x="5289493" y="4157271"/>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789696-C168-41BD-B7B9-794CDF6E026B}">
      <dsp:nvSpPr>
        <dsp:cNvPr id="0" name=""/>
        <dsp:cNvSpPr/>
      </dsp:nvSpPr>
      <dsp:spPr>
        <a:xfrm>
          <a:off x="7797189" y="3404407"/>
          <a:ext cx="1014404" cy="96370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t> Department Planning &amp; Land Use Services</a:t>
          </a:r>
        </a:p>
      </dsp:txBody>
      <dsp:txXfrm>
        <a:off x="7825415" y="3432633"/>
        <a:ext cx="957952" cy="907256"/>
      </dsp:txXfrm>
    </dsp:sp>
    <dsp:sp modelId="{788F1F54-B31C-439F-9F5F-E2146676AFCE}">
      <dsp:nvSpPr>
        <dsp:cNvPr id="0" name=""/>
        <dsp:cNvSpPr/>
      </dsp:nvSpPr>
      <dsp:spPr>
        <a:xfrm>
          <a:off x="5409390" y="4914273"/>
          <a:ext cx="3090528" cy="41300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4B969-89AD-46E5-9876-B86F071467FE}">
      <dsp:nvSpPr>
        <dsp:cNvPr id="0" name=""/>
        <dsp:cNvSpPr/>
      </dsp:nvSpPr>
      <dsp:spPr>
        <a:xfrm>
          <a:off x="7992717" y="4715015"/>
          <a:ext cx="1014404" cy="81152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t>Department for Infrastructure &amp; Transport</a:t>
          </a:r>
        </a:p>
      </dsp:txBody>
      <dsp:txXfrm>
        <a:off x="8016486" y="4738784"/>
        <a:ext cx="966866" cy="763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6E958-51E6-49ED-8784-841A2FF89BBD}">
      <dsp:nvSpPr>
        <dsp:cNvPr id="0" name=""/>
        <dsp:cNvSpPr/>
      </dsp:nvSpPr>
      <dsp:spPr>
        <a:xfrm>
          <a:off x="17576" y="647573"/>
          <a:ext cx="6060847" cy="88269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40127" numCol="1" spcCol="1270" anchor="ctr" anchorCtr="0">
          <a:noAutofit/>
        </a:bodyPr>
        <a:lstStyle/>
        <a:p>
          <a:pPr marL="0" lvl="0" indent="0" algn="l" defTabSz="622300">
            <a:lnSpc>
              <a:spcPct val="90000"/>
            </a:lnSpc>
            <a:spcBef>
              <a:spcPct val="0"/>
            </a:spcBef>
            <a:spcAft>
              <a:spcPct val="35000"/>
            </a:spcAft>
            <a:buNone/>
          </a:pPr>
          <a:r>
            <a:rPr lang="en-AU" sz="1400" kern="1200" dirty="0"/>
            <a:t>One on One Discussions Key Infrastructure Providers/ State Agencies</a:t>
          </a:r>
        </a:p>
      </dsp:txBody>
      <dsp:txXfrm>
        <a:off x="17576" y="868246"/>
        <a:ext cx="5840175" cy="441345"/>
      </dsp:txXfrm>
    </dsp:sp>
    <dsp:sp modelId="{30DD3A7C-C0EE-4437-8A24-A1BF3025E1BB}">
      <dsp:nvSpPr>
        <dsp:cNvPr id="0" name=""/>
        <dsp:cNvSpPr/>
      </dsp:nvSpPr>
      <dsp:spPr>
        <a:xfrm>
          <a:off x="17576" y="1305724"/>
          <a:ext cx="1866740" cy="17003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PLUS</a:t>
          </a:r>
        </a:p>
        <a:p>
          <a:pPr marL="0" lvl="0" indent="0" algn="l" defTabSz="577850">
            <a:lnSpc>
              <a:spcPct val="90000"/>
            </a:lnSpc>
            <a:spcBef>
              <a:spcPct val="0"/>
            </a:spcBef>
            <a:spcAft>
              <a:spcPct val="35000"/>
            </a:spcAft>
            <a:buNone/>
          </a:pPr>
          <a:r>
            <a:rPr lang="en-AU" sz="1300" kern="1200" dirty="0"/>
            <a:t>DIT </a:t>
          </a:r>
        </a:p>
        <a:p>
          <a:pPr marL="0" lvl="0" indent="0" algn="l" defTabSz="577850">
            <a:lnSpc>
              <a:spcPct val="90000"/>
            </a:lnSpc>
            <a:spcBef>
              <a:spcPct val="0"/>
            </a:spcBef>
            <a:spcAft>
              <a:spcPct val="35000"/>
            </a:spcAft>
            <a:buNone/>
          </a:pPr>
          <a:r>
            <a:rPr lang="en-AU" sz="1300" kern="1200" dirty="0"/>
            <a:t>City of Playford</a:t>
          </a:r>
        </a:p>
        <a:p>
          <a:pPr marL="0" lvl="0" indent="0" algn="l" defTabSz="577850">
            <a:lnSpc>
              <a:spcPct val="90000"/>
            </a:lnSpc>
            <a:spcBef>
              <a:spcPct val="0"/>
            </a:spcBef>
            <a:spcAft>
              <a:spcPct val="35000"/>
            </a:spcAft>
            <a:buNone/>
          </a:pPr>
          <a:r>
            <a:rPr lang="en-AU" sz="1300" kern="1200" dirty="0"/>
            <a:t>SA Water/ SA Power Networks</a:t>
          </a:r>
        </a:p>
        <a:p>
          <a:pPr marL="0" lvl="0" indent="0" algn="l" defTabSz="577850">
            <a:lnSpc>
              <a:spcPct val="90000"/>
            </a:lnSpc>
            <a:spcBef>
              <a:spcPct val="0"/>
            </a:spcBef>
            <a:spcAft>
              <a:spcPct val="35000"/>
            </a:spcAft>
            <a:buNone/>
          </a:pPr>
          <a:r>
            <a:rPr lang="en-AU" sz="1300" kern="1200" dirty="0"/>
            <a:t>Office of Recreation, Sport &amp; Racing</a:t>
          </a:r>
        </a:p>
      </dsp:txBody>
      <dsp:txXfrm>
        <a:off x="17576" y="1305724"/>
        <a:ext cx="1866740" cy="1700386"/>
      </dsp:txXfrm>
    </dsp:sp>
    <dsp:sp modelId="{E59FB3C9-3ED2-46E4-B4BA-A47EE4F6DFD2}">
      <dsp:nvSpPr>
        <dsp:cNvPr id="0" name=""/>
        <dsp:cNvSpPr/>
      </dsp:nvSpPr>
      <dsp:spPr>
        <a:xfrm>
          <a:off x="1884317" y="941803"/>
          <a:ext cx="4194106" cy="88269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40127" numCol="1" spcCol="1270" anchor="ctr" anchorCtr="0">
          <a:noAutofit/>
        </a:bodyPr>
        <a:lstStyle/>
        <a:p>
          <a:pPr marL="0" lvl="0" indent="0" algn="l" defTabSz="622300">
            <a:lnSpc>
              <a:spcPct val="90000"/>
            </a:lnSpc>
            <a:spcBef>
              <a:spcPct val="0"/>
            </a:spcBef>
            <a:spcAft>
              <a:spcPct val="35000"/>
            </a:spcAft>
            <a:buNone/>
          </a:pPr>
          <a:r>
            <a:rPr lang="en-AU" sz="1400" kern="1200" dirty="0"/>
            <a:t>Broad Stakeholder Engagement</a:t>
          </a:r>
        </a:p>
      </dsp:txBody>
      <dsp:txXfrm>
        <a:off x="1884317" y="1162476"/>
        <a:ext cx="3973434" cy="441345"/>
      </dsp:txXfrm>
    </dsp:sp>
    <dsp:sp modelId="{CC857502-67CF-4FF0-903F-5B5B976064E0}">
      <dsp:nvSpPr>
        <dsp:cNvPr id="0" name=""/>
        <dsp:cNvSpPr/>
      </dsp:nvSpPr>
      <dsp:spPr>
        <a:xfrm>
          <a:off x="1902387" y="1622484"/>
          <a:ext cx="1866740" cy="17003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State Agencies</a:t>
          </a:r>
        </a:p>
        <a:p>
          <a:pPr marL="0" lvl="0" indent="0" algn="l" defTabSz="577850">
            <a:lnSpc>
              <a:spcPct val="90000"/>
            </a:lnSpc>
            <a:spcBef>
              <a:spcPct val="0"/>
            </a:spcBef>
            <a:spcAft>
              <a:spcPct val="35000"/>
            </a:spcAft>
            <a:buNone/>
          </a:pPr>
          <a:r>
            <a:rPr lang="en-AU" sz="1300" kern="1200" dirty="0"/>
            <a:t>Federal Departments</a:t>
          </a:r>
        </a:p>
        <a:p>
          <a:pPr marL="0" lvl="0" indent="0" algn="l" defTabSz="577850">
            <a:lnSpc>
              <a:spcPct val="90000"/>
            </a:lnSpc>
            <a:spcBef>
              <a:spcPct val="0"/>
            </a:spcBef>
            <a:spcAft>
              <a:spcPct val="35000"/>
            </a:spcAft>
            <a:buNone/>
          </a:pPr>
          <a:r>
            <a:rPr lang="en-AU" sz="1300" kern="1200" dirty="0"/>
            <a:t>MPs (State &amp; Federal)</a:t>
          </a:r>
        </a:p>
        <a:p>
          <a:pPr marL="0" lvl="0" indent="0" algn="l" defTabSz="577850">
            <a:lnSpc>
              <a:spcPct val="90000"/>
            </a:lnSpc>
            <a:spcBef>
              <a:spcPct val="0"/>
            </a:spcBef>
            <a:spcAft>
              <a:spcPct val="35000"/>
            </a:spcAft>
            <a:buNone/>
          </a:pPr>
          <a:r>
            <a:rPr lang="en-AU" sz="1300" kern="1200" dirty="0"/>
            <a:t>Service Authorities</a:t>
          </a:r>
        </a:p>
        <a:p>
          <a:pPr marL="0" lvl="0" indent="0" algn="l" defTabSz="577850">
            <a:lnSpc>
              <a:spcPct val="90000"/>
            </a:lnSpc>
            <a:spcBef>
              <a:spcPct val="0"/>
            </a:spcBef>
            <a:spcAft>
              <a:spcPct val="35000"/>
            </a:spcAft>
            <a:buNone/>
          </a:pPr>
          <a:r>
            <a:rPr lang="en-AU" sz="1300" kern="1200" dirty="0"/>
            <a:t>Advocacy Groups</a:t>
          </a:r>
        </a:p>
        <a:p>
          <a:pPr marL="0" lvl="0" indent="0" algn="l" defTabSz="577850">
            <a:lnSpc>
              <a:spcPct val="90000"/>
            </a:lnSpc>
            <a:spcBef>
              <a:spcPct val="0"/>
            </a:spcBef>
            <a:spcAft>
              <a:spcPct val="35000"/>
            </a:spcAft>
            <a:buNone/>
          </a:pPr>
          <a:r>
            <a:rPr lang="en-AU" sz="1300" kern="1200" dirty="0"/>
            <a:t>Key Local Interest Groups </a:t>
          </a:r>
        </a:p>
      </dsp:txBody>
      <dsp:txXfrm>
        <a:off x="1902387" y="1622484"/>
        <a:ext cx="1866740" cy="1700386"/>
      </dsp:txXfrm>
    </dsp:sp>
    <dsp:sp modelId="{E9690660-C241-4B3D-B0C4-BB0A62CD5D9B}">
      <dsp:nvSpPr>
        <dsp:cNvPr id="0" name=""/>
        <dsp:cNvSpPr/>
      </dsp:nvSpPr>
      <dsp:spPr>
        <a:xfrm>
          <a:off x="3751058" y="1236033"/>
          <a:ext cx="2327365" cy="882690"/>
        </a:xfrm>
        <a:prstGeom prst="rightArrow">
          <a:avLst>
            <a:gd name="adj1" fmla="val 50000"/>
            <a:gd name="adj2" fmla="val 5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40127" numCol="1" spcCol="1270" anchor="ctr" anchorCtr="0">
          <a:noAutofit/>
        </a:bodyPr>
        <a:lstStyle/>
        <a:p>
          <a:pPr marL="0" lvl="0" indent="0" algn="l" defTabSz="622300">
            <a:lnSpc>
              <a:spcPct val="90000"/>
            </a:lnSpc>
            <a:spcBef>
              <a:spcPct val="0"/>
            </a:spcBef>
            <a:spcAft>
              <a:spcPct val="35000"/>
            </a:spcAft>
            <a:buNone/>
          </a:pPr>
          <a:r>
            <a:rPr lang="en-AU" sz="1400" kern="1200" dirty="0"/>
            <a:t>Community Engagement</a:t>
          </a:r>
        </a:p>
      </dsp:txBody>
      <dsp:txXfrm>
        <a:off x="3751058" y="1456706"/>
        <a:ext cx="2106693" cy="441345"/>
      </dsp:txXfrm>
    </dsp:sp>
    <dsp:sp modelId="{86CCD377-4BF6-4F8C-BF56-1D9021A35A74}">
      <dsp:nvSpPr>
        <dsp:cNvPr id="0" name=""/>
        <dsp:cNvSpPr/>
      </dsp:nvSpPr>
      <dsp:spPr>
        <a:xfrm>
          <a:off x="3763677" y="1824922"/>
          <a:ext cx="1866740" cy="22003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AU" sz="1200" kern="1200" dirty="0"/>
            <a:t>4 Week Period</a:t>
          </a:r>
        </a:p>
        <a:p>
          <a:pPr marL="0" lvl="0" indent="0" algn="l" defTabSz="533400">
            <a:lnSpc>
              <a:spcPct val="90000"/>
            </a:lnSpc>
            <a:spcBef>
              <a:spcPct val="0"/>
            </a:spcBef>
            <a:spcAft>
              <a:spcPct val="35000"/>
            </a:spcAft>
            <a:buNone/>
          </a:pPr>
          <a:r>
            <a:rPr lang="en-AU" sz="1200" kern="1200" dirty="0"/>
            <a:t>Engagement with Owner/Occupiers in the Study Area</a:t>
          </a:r>
        </a:p>
        <a:p>
          <a:pPr marL="0" lvl="0" indent="0" algn="l" defTabSz="533400">
            <a:lnSpc>
              <a:spcPct val="90000"/>
            </a:lnSpc>
            <a:spcBef>
              <a:spcPct val="0"/>
            </a:spcBef>
            <a:spcAft>
              <a:spcPct val="35000"/>
            </a:spcAft>
            <a:buNone/>
          </a:pPr>
          <a:r>
            <a:rPr lang="en-AU" sz="1200" kern="1200" dirty="0"/>
            <a:t>Project Website Launch</a:t>
          </a:r>
        </a:p>
        <a:p>
          <a:pPr marL="0" lvl="0" indent="0" algn="l" defTabSz="533400">
            <a:lnSpc>
              <a:spcPct val="90000"/>
            </a:lnSpc>
            <a:spcBef>
              <a:spcPct val="0"/>
            </a:spcBef>
            <a:spcAft>
              <a:spcPct val="35000"/>
            </a:spcAft>
            <a:buNone/>
          </a:pPr>
          <a:r>
            <a:rPr lang="en-AU" sz="1200" kern="1200" dirty="0"/>
            <a:t>Online Survey</a:t>
          </a:r>
        </a:p>
        <a:p>
          <a:pPr marL="0" lvl="0" indent="0" algn="l" defTabSz="533400">
            <a:lnSpc>
              <a:spcPct val="90000"/>
            </a:lnSpc>
            <a:spcBef>
              <a:spcPct val="0"/>
            </a:spcBef>
            <a:spcAft>
              <a:spcPct val="35000"/>
            </a:spcAft>
            <a:buNone/>
          </a:pPr>
          <a:r>
            <a:rPr lang="en-AU" sz="1200" kern="1200" dirty="0"/>
            <a:t>Drop-in Session</a:t>
          </a:r>
        </a:p>
        <a:p>
          <a:pPr marL="0" lvl="0" indent="0" algn="l" defTabSz="533400">
            <a:lnSpc>
              <a:spcPct val="90000"/>
            </a:lnSpc>
            <a:spcBef>
              <a:spcPct val="0"/>
            </a:spcBef>
            <a:spcAft>
              <a:spcPct val="35000"/>
            </a:spcAft>
            <a:buNone/>
          </a:pPr>
          <a:r>
            <a:rPr lang="en-AU" sz="1200" kern="1200" dirty="0"/>
            <a:t>Identify people who wish to stay informed</a:t>
          </a:r>
        </a:p>
        <a:p>
          <a:pPr marL="0" lvl="0" indent="0" algn="l" defTabSz="533400">
            <a:lnSpc>
              <a:spcPct val="90000"/>
            </a:lnSpc>
            <a:spcBef>
              <a:spcPct val="0"/>
            </a:spcBef>
            <a:spcAft>
              <a:spcPct val="35000"/>
            </a:spcAft>
            <a:buNone/>
          </a:pPr>
          <a:endParaRPr lang="en-AU" sz="900" kern="1200" dirty="0"/>
        </a:p>
      </dsp:txBody>
      <dsp:txXfrm>
        <a:off x="3763677" y="1824922"/>
        <a:ext cx="1866740" cy="2200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6B542-E873-435C-8D7A-DFE1FD8131A7}">
      <dsp:nvSpPr>
        <dsp:cNvPr id="0" name=""/>
        <dsp:cNvSpPr/>
      </dsp:nvSpPr>
      <dsp:spPr>
        <a:xfrm>
          <a:off x="63696" y="774"/>
          <a:ext cx="2789068" cy="69726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AU" sz="1700" kern="1200" dirty="0"/>
            <a:t>Rezoning (Code Amendment Process)</a:t>
          </a:r>
        </a:p>
      </dsp:txBody>
      <dsp:txXfrm>
        <a:off x="84118" y="21196"/>
        <a:ext cx="2748224" cy="656423"/>
      </dsp:txXfrm>
    </dsp:sp>
    <dsp:sp modelId="{C8249AE3-21A1-4313-A200-5CC19AE1ABF3}">
      <dsp:nvSpPr>
        <dsp:cNvPr id="0" name=""/>
        <dsp:cNvSpPr/>
      </dsp:nvSpPr>
      <dsp:spPr>
        <a:xfrm rot="5400000">
          <a:off x="1397220" y="759052"/>
          <a:ext cx="122021" cy="122021"/>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7EE8674-0E60-4662-AF61-38C6A91F4733}">
      <dsp:nvSpPr>
        <dsp:cNvPr id="0" name=""/>
        <dsp:cNvSpPr/>
      </dsp:nvSpPr>
      <dsp:spPr>
        <a:xfrm>
          <a:off x="63696" y="942085"/>
          <a:ext cx="2789068" cy="69726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Proposal to initiate Code Amendment to Minister for Planning</a:t>
          </a:r>
        </a:p>
      </dsp:txBody>
      <dsp:txXfrm>
        <a:off x="84118" y="962507"/>
        <a:ext cx="2748224" cy="656423"/>
      </dsp:txXfrm>
    </dsp:sp>
    <dsp:sp modelId="{0E6EEF49-63DC-42CF-8068-CE2995D867D3}">
      <dsp:nvSpPr>
        <dsp:cNvPr id="0" name=""/>
        <dsp:cNvSpPr/>
      </dsp:nvSpPr>
      <dsp:spPr>
        <a:xfrm rot="5400000">
          <a:off x="1397220" y="1700363"/>
          <a:ext cx="122021" cy="122021"/>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FA571DA-2DE7-4ADE-BEFB-F3C4C4A47C2D}">
      <dsp:nvSpPr>
        <dsp:cNvPr id="0" name=""/>
        <dsp:cNvSpPr/>
      </dsp:nvSpPr>
      <dsp:spPr>
        <a:xfrm>
          <a:off x="63696" y="1883395"/>
          <a:ext cx="2789068" cy="69726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Pre-Consultation with Landowners, Key Agencies to agree scope / timeframes</a:t>
          </a:r>
        </a:p>
      </dsp:txBody>
      <dsp:txXfrm>
        <a:off x="84118" y="1903817"/>
        <a:ext cx="2748224" cy="656423"/>
      </dsp:txXfrm>
    </dsp:sp>
    <dsp:sp modelId="{D71102A8-53C7-4504-92A0-40C2FCBA88E8}">
      <dsp:nvSpPr>
        <dsp:cNvPr id="0" name=""/>
        <dsp:cNvSpPr/>
      </dsp:nvSpPr>
      <dsp:spPr>
        <a:xfrm rot="5400000">
          <a:off x="1397220" y="2641673"/>
          <a:ext cx="122021" cy="122021"/>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F0D08A9-A4C0-44B9-966F-D7C07B672759}">
      <dsp:nvSpPr>
        <dsp:cNvPr id="0" name=""/>
        <dsp:cNvSpPr/>
      </dsp:nvSpPr>
      <dsp:spPr>
        <a:xfrm>
          <a:off x="63696" y="2824706"/>
          <a:ext cx="2789068" cy="69726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Draft the Code Amendment, Prepare Engagement Plan and undertake technical investigations</a:t>
          </a:r>
        </a:p>
      </dsp:txBody>
      <dsp:txXfrm>
        <a:off x="84118" y="2845128"/>
        <a:ext cx="2748224" cy="656423"/>
      </dsp:txXfrm>
    </dsp:sp>
    <dsp:sp modelId="{56EE6400-B67C-4EB9-9EF9-0079D53D5120}">
      <dsp:nvSpPr>
        <dsp:cNvPr id="0" name=""/>
        <dsp:cNvSpPr/>
      </dsp:nvSpPr>
      <dsp:spPr>
        <a:xfrm rot="5400000">
          <a:off x="1397220" y="3582984"/>
          <a:ext cx="122021" cy="122021"/>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3ACF783-0FD7-4780-AE7B-EAE13AEC2F66}">
      <dsp:nvSpPr>
        <dsp:cNvPr id="0" name=""/>
        <dsp:cNvSpPr/>
      </dsp:nvSpPr>
      <dsp:spPr>
        <a:xfrm>
          <a:off x="63696" y="3766017"/>
          <a:ext cx="2789068" cy="69726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Undertake community engagement  </a:t>
          </a:r>
        </a:p>
      </dsp:txBody>
      <dsp:txXfrm>
        <a:off x="84118" y="3786439"/>
        <a:ext cx="2748224" cy="656423"/>
      </dsp:txXfrm>
    </dsp:sp>
    <dsp:sp modelId="{6465C4CC-7210-4166-9D33-B34460EFACD9}">
      <dsp:nvSpPr>
        <dsp:cNvPr id="0" name=""/>
        <dsp:cNvSpPr/>
      </dsp:nvSpPr>
      <dsp:spPr>
        <a:xfrm rot="5400000">
          <a:off x="1397220" y="4524294"/>
          <a:ext cx="122021" cy="122021"/>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B41F2EE-911B-4E72-B3E4-B1146848ABF8}">
      <dsp:nvSpPr>
        <dsp:cNvPr id="0" name=""/>
        <dsp:cNvSpPr/>
      </dsp:nvSpPr>
      <dsp:spPr>
        <a:xfrm>
          <a:off x="63696" y="4707327"/>
          <a:ext cx="2789068" cy="69726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Prepare Engagement Outcome Report and identify and recommended changes to Minister for Planning</a:t>
          </a:r>
        </a:p>
      </dsp:txBody>
      <dsp:txXfrm>
        <a:off x="84118" y="4727749"/>
        <a:ext cx="2748224" cy="656423"/>
      </dsp:txXfrm>
    </dsp:sp>
    <dsp:sp modelId="{29C508CC-AFF0-4B8A-BAB0-8A39D0D18523}">
      <dsp:nvSpPr>
        <dsp:cNvPr id="0" name=""/>
        <dsp:cNvSpPr/>
      </dsp:nvSpPr>
      <dsp:spPr>
        <a:xfrm rot="5400000">
          <a:off x="1397220" y="5465605"/>
          <a:ext cx="122021" cy="122021"/>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611B6E2-3B8E-495B-BDC8-D2C4A9017B3D}">
      <dsp:nvSpPr>
        <dsp:cNvPr id="0" name=""/>
        <dsp:cNvSpPr/>
      </dsp:nvSpPr>
      <dsp:spPr>
        <a:xfrm>
          <a:off x="63696" y="5648638"/>
          <a:ext cx="2789068" cy="69726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Code Amendment Approved/Refused</a:t>
          </a:r>
        </a:p>
      </dsp:txBody>
      <dsp:txXfrm>
        <a:off x="84118" y="5669060"/>
        <a:ext cx="2748224" cy="656423"/>
      </dsp:txXfrm>
    </dsp:sp>
    <dsp:sp modelId="{5FF6AEC4-6FF9-4650-A7E7-3BE5463AD0B4}">
      <dsp:nvSpPr>
        <dsp:cNvPr id="0" name=""/>
        <dsp:cNvSpPr/>
      </dsp:nvSpPr>
      <dsp:spPr>
        <a:xfrm>
          <a:off x="3243234" y="774"/>
          <a:ext cx="2789068" cy="697267"/>
        </a:xfrm>
        <a:prstGeom prst="roundRect">
          <a:avLst>
            <a:gd name="adj" fmla="val 10000"/>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AU" sz="1700" kern="1200" dirty="0"/>
            <a:t>Infrastructure Delivery  Mechanism (where required)</a:t>
          </a:r>
        </a:p>
      </dsp:txBody>
      <dsp:txXfrm>
        <a:off x="3263656" y="21196"/>
        <a:ext cx="2748224" cy="656423"/>
      </dsp:txXfrm>
    </dsp:sp>
    <dsp:sp modelId="{8BB3DA4F-9C19-4C5B-85D3-3EFBB84272DB}">
      <dsp:nvSpPr>
        <dsp:cNvPr id="0" name=""/>
        <dsp:cNvSpPr/>
      </dsp:nvSpPr>
      <dsp:spPr>
        <a:xfrm rot="5400000">
          <a:off x="4576758" y="759052"/>
          <a:ext cx="122021" cy="122021"/>
        </a:xfrm>
        <a:prstGeom prst="rightArrow">
          <a:avLst>
            <a:gd name="adj1" fmla="val 66700"/>
            <a:gd name="adj2" fmla="val 50000"/>
          </a:avLst>
        </a:prstGeom>
        <a:solidFill>
          <a:schemeClr val="accent2"/>
        </a:solidFill>
        <a:ln>
          <a:noFill/>
        </a:ln>
        <a:effectLst/>
        <a:scene3d>
          <a:camera prst="orthographicFront">
            <a:rot lat="0" lon="0" rev="0"/>
          </a:camera>
          <a:lightRig rig="contrasting" dir="t">
            <a:rot lat="0" lon="0" rev="1200000"/>
          </a:lightRig>
        </a:scene3d>
        <a:sp3d z="-182000"/>
      </dsp:spPr>
      <dsp:style>
        <a:lnRef idx="0">
          <a:scrgbClr r="0" g="0" b="0"/>
        </a:lnRef>
        <a:fillRef idx="0">
          <a:scrgbClr r="0" g="0" b="0"/>
        </a:fillRef>
        <a:effectRef idx="0">
          <a:scrgbClr r="0" g="0" b="0"/>
        </a:effectRef>
        <a:fontRef idx="minor">
          <a:schemeClr val="lt1"/>
        </a:fontRef>
      </dsp:style>
    </dsp:sp>
    <dsp:sp modelId="{90E6CFC7-48E0-41BE-A6A6-61AD1348DD85}">
      <dsp:nvSpPr>
        <dsp:cNvPr id="0" name=""/>
        <dsp:cNvSpPr/>
      </dsp:nvSpPr>
      <dsp:spPr>
        <a:xfrm>
          <a:off x="3243234" y="942085"/>
          <a:ext cx="2789068" cy="697267"/>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Agree the preferred infrastructure agreement mechanism depending on need</a:t>
          </a:r>
        </a:p>
      </dsp:txBody>
      <dsp:txXfrm>
        <a:off x="3263656" y="962507"/>
        <a:ext cx="2748224" cy="656423"/>
      </dsp:txXfrm>
    </dsp:sp>
    <dsp:sp modelId="{E1A2DE08-D488-4123-9262-3A23B54A4312}">
      <dsp:nvSpPr>
        <dsp:cNvPr id="0" name=""/>
        <dsp:cNvSpPr/>
      </dsp:nvSpPr>
      <dsp:spPr>
        <a:xfrm rot="5400000">
          <a:off x="4576758" y="1700363"/>
          <a:ext cx="122021" cy="122021"/>
        </a:xfrm>
        <a:prstGeom prst="rightArrow">
          <a:avLst>
            <a:gd name="adj1" fmla="val 66700"/>
            <a:gd name="adj2" fmla="val 50000"/>
          </a:avLst>
        </a:prstGeom>
        <a:solidFill>
          <a:schemeClr val="accent2"/>
        </a:solidFill>
        <a:ln>
          <a:noFill/>
        </a:ln>
        <a:effectLst/>
        <a:scene3d>
          <a:camera prst="orthographicFront">
            <a:rot lat="0" lon="0" rev="0"/>
          </a:camera>
          <a:lightRig rig="contrasting" dir="t">
            <a:rot lat="0" lon="0" rev="1200000"/>
          </a:lightRig>
        </a:scene3d>
        <a:sp3d z="-182000"/>
      </dsp:spPr>
      <dsp:style>
        <a:lnRef idx="0">
          <a:scrgbClr r="0" g="0" b="0"/>
        </a:lnRef>
        <a:fillRef idx="0">
          <a:scrgbClr r="0" g="0" b="0"/>
        </a:fillRef>
        <a:effectRef idx="0">
          <a:scrgbClr r="0" g="0" b="0"/>
        </a:effectRef>
        <a:fontRef idx="minor">
          <a:schemeClr val="lt1"/>
        </a:fontRef>
      </dsp:style>
    </dsp:sp>
    <dsp:sp modelId="{584CD87B-B6B7-4C13-8A8E-042B8867C8BF}">
      <dsp:nvSpPr>
        <dsp:cNvPr id="0" name=""/>
        <dsp:cNvSpPr/>
      </dsp:nvSpPr>
      <dsp:spPr>
        <a:xfrm>
          <a:off x="3243234" y="1883395"/>
          <a:ext cx="2789068" cy="697267"/>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Undertake pre-consultation with affected land owners, relevant utilities/agencies</a:t>
          </a:r>
        </a:p>
      </dsp:txBody>
      <dsp:txXfrm>
        <a:off x="3263656" y="1903817"/>
        <a:ext cx="2748224" cy="656423"/>
      </dsp:txXfrm>
    </dsp:sp>
    <dsp:sp modelId="{EE005BB2-0795-4F37-BED0-3AFBBE2B675E}">
      <dsp:nvSpPr>
        <dsp:cNvPr id="0" name=""/>
        <dsp:cNvSpPr/>
      </dsp:nvSpPr>
      <dsp:spPr>
        <a:xfrm rot="5400000">
          <a:off x="4576758" y="2641673"/>
          <a:ext cx="122021" cy="122021"/>
        </a:xfrm>
        <a:prstGeom prst="rightArrow">
          <a:avLst>
            <a:gd name="adj1" fmla="val 66700"/>
            <a:gd name="adj2" fmla="val 50000"/>
          </a:avLst>
        </a:prstGeom>
        <a:solidFill>
          <a:schemeClr val="accent2"/>
        </a:solidFill>
        <a:ln>
          <a:noFill/>
        </a:ln>
        <a:effectLst/>
        <a:scene3d>
          <a:camera prst="orthographicFront">
            <a:rot lat="0" lon="0" rev="0"/>
          </a:camera>
          <a:lightRig rig="contrasting" dir="t">
            <a:rot lat="0" lon="0" rev="1200000"/>
          </a:lightRig>
        </a:scene3d>
        <a:sp3d z="-182000"/>
      </dsp:spPr>
      <dsp:style>
        <a:lnRef idx="0">
          <a:scrgbClr r="0" g="0" b="0"/>
        </a:lnRef>
        <a:fillRef idx="0">
          <a:scrgbClr r="0" g="0" b="0"/>
        </a:fillRef>
        <a:effectRef idx="0">
          <a:scrgbClr r="0" g="0" b="0"/>
        </a:effectRef>
        <a:fontRef idx="minor">
          <a:schemeClr val="lt1"/>
        </a:fontRef>
      </dsp:style>
    </dsp:sp>
    <dsp:sp modelId="{954FD361-3A8C-418F-8EE0-5116E43A50DF}">
      <dsp:nvSpPr>
        <dsp:cNvPr id="0" name=""/>
        <dsp:cNvSpPr/>
      </dsp:nvSpPr>
      <dsp:spPr>
        <a:xfrm>
          <a:off x="3243234" y="2824706"/>
          <a:ext cx="2789068" cy="697267"/>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Document technical infrastructure interventions, costings, responsibilities and the infrastructure agreement legal wording </a:t>
          </a:r>
        </a:p>
      </dsp:txBody>
      <dsp:txXfrm>
        <a:off x="3263656" y="2845128"/>
        <a:ext cx="2748224" cy="656423"/>
      </dsp:txXfrm>
    </dsp:sp>
    <dsp:sp modelId="{D10D833A-6D1D-42B3-B359-50A0D190DE00}">
      <dsp:nvSpPr>
        <dsp:cNvPr id="0" name=""/>
        <dsp:cNvSpPr/>
      </dsp:nvSpPr>
      <dsp:spPr>
        <a:xfrm rot="5400000">
          <a:off x="4576758" y="3582984"/>
          <a:ext cx="122021" cy="122021"/>
        </a:xfrm>
        <a:prstGeom prst="rightArrow">
          <a:avLst>
            <a:gd name="adj1" fmla="val 66700"/>
            <a:gd name="adj2" fmla="val 50000"/>
          </a:avLst>
        </a:prstGeom>
        <a:solidFill>
          <a:schemeClr val="accent2"/>
        </a:solidFill>
        <a:ln>
          <a:noFill/>
        </a:ln>
        <a:effectLst/>
        <a:scene3d>
          <a:camera prst="orthographicFront">
            <a:rot lat="0" lon="0" rev="0"/>
          </a:camera>
          <a:lightRig rig="contrasting" dir="t">
            <a:rot lat="0" lon="0" rev="1200000"/>
          </a:lightRig>
        </a:scene3d>
        <a:sp3d z="-182000"/>
      </dsp:spPr>
      <dsp:style>
        <a:lnRef idx="0">
          <a:scrgbClr r="0" g="0" b="0"/>
        </a:lnRef>
        <a:fillRef idx="0">
          <a:scrgbClr r="0" g="0" b="0"/>
        </a:fillRef>
        <a:effectRef idx="0">
          <a:scrgbClr r="0" g="0" b="0"/>
        </a:effectRef>
        <a:fontRef idx="minor">
          <a:schemeClr val="lt1"/>
        </a:fontRef>
      </dsp:style>
    </dsp:sp>
    <dsp:sp modelId="{C2B3A475-9C2B-4F85-951D-A44FF0A576AA}">
      <dsp:nvSpPr>
        <dsp:cNvPr id="0" name=""/>
        <dsp:cNvSpPr/>
      </dsp:nvSpPr>
      <dsp:spPr>
        <a:xfrm>
          <a:off x="3243234" y="3766017"/>
          <a:ext cx="2789068" cy="697267"/>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Undertake stakeholder meetings to agree to content </a:t>
          </a:r>
        </a:p>
      </dsp:txBody>
      <dsp:txXfrm>
        <a:off x="3263656" y="3786439"/>
        <a:ext cx="2748224" cy="656423"/>
      </dsp:txXfrm>
    </dsp:sp>
    <dsp:sp modelId="{361DFF9B-B714-47E0-B3B4-715841AC6D8E}">
      <dsp:nvSpPr>
        <dsp:cNvPr id="0" name=""/>
        <dsp:cNvSpPr/>
      </dsp:nvSpPr>
      <dsp:spPr>
        <a:xfrm rot="5400000">
          <a:off x="4576758" y="4524294"/>
          <a:ext cx="122021" cy="122021"/>
        </a:xfrm>
        <a:prstGeom prst="rightArrow">
          <a:avLst>
            <a:gd name="adj1" fmla="val 66700"/>
            <a:gd name="adj2" fmla="val 50000"/>
          </a:avLst>
        </a:prstGeom>
        <a:solidFill>
          <a:schemeClr val="accent2"/>
        </a:solidFill>
        <a:ln>
          <a:noFill/>
        </a:ln>
        <a:effectLst/>
        <a:scene3d>
          <a:camera prst="orthographicFront">
            <a:rot lat="0" lon="0" rev="0"/>
          </a:camera>
          <a:lightRig rig="contrasting" dir="t">
            <a:rot lat="0" lon="0" rev="1200000"/>
          </a:lightRig>
        </a:scene3d>
        <a:sp3d z="-182000"/>
      </dsp:spPr>
      <dsp:style>
        <a:lnRef idx="0">
          <a:scrgbClr r="0" g="0" b="0"/>
        </a:lnRef>
        <a:fillRef idx="0">
          <a:scrgbClr r="0" g="0" b="0"/>
        </a:fillRef>
        <a:effectRef idx="0">
          <a:scrgbClr r="0" g="0" b="0"/>
        </a:effectRef>
        <a:fontRef idx="minor">
          <a:schemeClr val="lt1"/>
        </a:fontRef>
      </dsp:style>
    </dsp:sp>
    <dsp:sp modelId="{28BF9764-B49C-426C-BDAC-20CE650145F9}">
      <dsp:nvSpPr>
        <dsp:cNvPr id="0" name=""/>
        <dsp:cNvSpPr/>
      </dsp:nvSpPr>
      <dsp:spPr>
        <a:xfrm>
          <a:off x="3243234" y="4707327"/>
          <a:ext cx="2789068" cy="697267"/>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Finalised infrastructure agreements and execute legal documentation</a:t>
          </a:r>
        </a:p>
      </dsp:txBody>
      <dsp:txXfrm>
        <a:off x="3263656" y="4727749"/>
        <a:ext cx="2748224" cy="656423"/>
      </dsp:txXfrm>
    </dsp:sp>
    <dsp:sp modelId="{DC2CE47E-E04B-4027-86F0-B954AE3F3B84}">
      <dsp:nvSpPr>
        <dsp:cNvPr id="0" name=""/>
        <dsp:cNvSpPr/>
      </dsp:nvSpPr>
      <dsp:spPr>
        <a:xfrm rot="5400000">
          <a:off x="4576758" y="5465605"/>
          <a:ext cx="122021" cy="122021"/>
        </a:xfrm>
        <a:prstGeom prst="rightArrow">
          <a:avLst>
            <a:gd name="adj1" fmla="val 66700"/>
            <a:gd name="adj2" fmla="val 50000"/>
          </a:avLst>
        </a:prstGeom>
        <a:solidFill>
          <a:schemeClr val="accent2"/>
        </a:solidFill>
        <a:ln>
          <a:noFill/>
        </a:ln>
        <a:effectLst/>
        <a:scene3d>
          <a:camera prst="orthographicFront">
            <a:rot lat="0" lon="0" rev="0"/>
          </a:camera>
          <a:lightRig rig="contrasting" dir="t">
            <a:rot lat="0" lon="0" rev="1200000"/>
          </a:lightRig>
        </a:scene3d>
        <a:sp3d z="-182000"/>
      </dsp:spPr>
      <dsp:style>
        <a:lnRef idx="0">
          <a:scrgbClr r="0" g="0" b="0"/>
        </a:lnRef>
        <a:fillRef idx="0">
          <a:scrgbClr r="0" g="0" b="0"/>
        </a:fillRef>
        <a:effectRef idx="0">
          <a:scrgbClr r="0" g="0" b="0"/>
        </a:effectRef>
        <a:fontRef idx="minor">
          <a:schemeClr val="lt1"/>
        </a:fontRef>
      </dsp:style>
    </dsp:sp>
    <dsp:sp modelId="{A3C3A942-B264-414A-842F-EF95DD4F0CCB}">
      <dsp:nvSpPr>
        <dsp:cNvPr id="0" name=""/>
        <dsp:cNvSpPr/>
      </dsp:nvSpPr>
      <dsp:spPr>
        <a:xfrm>
          <a:off x="3243234" y="5648638"/>
          <a:ext cx="2789068" cy="697267"/>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Monitor &amp; Enforce infrastructure delivery in line with agreements concurrent with rezoning and project delivery timelines</a:t>
          </a:r>
        </a:p>
      </dsp:txBody>
      <dsp:txXfrm>
        <a:off x="3263656" y="5669060"/>
        <a:ext cx="2748224" cy="6564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6"/>
          </a:xfrm>
          <a:prstGeom prst="rect">
            <a:avLst/>
          </a:prstGeom>
        </p:spPr>
        <p:txBody>
          <a:bodyPr vert="horz" lIns="91998" tIns="45999" rIns="91998" bIns="45999" rtlCol="0"/>
          <a:lstStyle>
            <a:lvl1pPr algn="l">
              <a:defRPr sz="1200"/>
            </a:lvl1pPr>
          </a:lstStyle>
          <a:p>
            <a:endParaRPr lang="en-US" dirty="0"/>
          </a:p>
        </p:txBody>
      </p:sp>
      <p:sp>
        <p:nvSpPr>
          <p:cNvPr id="3" name="Date Placeholder 2"/>
          <p:cNvSpPr>
            <a:spLocks noGrp="1"/>
          </p:cNvSpPr>
          <p:nvPr>
            <p:ph type="dt" sz="quarter" idx="1"/>
          </p:nvPr>
        </p:nvSpPr>
        <p:spPr>
          <a:xfrm>
            <a:off x="3851342" y="0"/>
            <a:ext cx="2946347" cy="498216"/>
          </a:xfrm>
          <a:prstGeom prst="rect">
            <a:avLst/>
          </a:prstGeom>
        </p:spPr>
        <p:txBody>
          <a:bodyPr vert="horz" lIns="91998" tIns="45999" rIns="91998" bIns="45999" rtlCol="0"/>
          <a:lstStyle>
            <a:lvl1pPr algn="r">
              <a:defRPr sz="1200"/>
            </a:lvl1pPr>
          </a:lstStyle>
          <a:p>
            <a:fld id="{8E7A9601-5FA0-4FB2-98FA-44728951617A}" type="datetimeFigureOut">
              <a:rPr lang="en-US" smtClean="0"/>
              <a:t>4/4/2022</a:t>
            </a:fld>
            <a:endParaRPr lang="en-US" dirty="0"/>
          </a:p>
        </p:txBody>
      </p:sp>
      <p:sp>
        <p:nvSpPr>
          <p:cNvPr id="4" name="Footer Placeholder 3"/>
          <p:cNvSpPr>
            <a:spLocks noGrp="1"/>
          </p:cNvSpPr>
          <p:nvPr>
            <p:ph type="ftr" sz="quarter" idx="2"/>
          </p:nvPr>
        </p:nvSpPr>
        <p:spPr>
          <a:xfrm>
            <a:off x="0" y="9431600"/>
            <a:ext cx="2946347" cy="498215"/>
          </a:xfrm>
          <a:prstGeom prst="rect">
            <a:avLst/>
          </a:prstGeom>
        </p:spPr>
        <p:txBody>
          <a:bodyPr vert="horz" lIns="91998" tIns="45999" rIns="91998" bIns="459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1342" y="9431600"/>
            <a:ext cx="2946347" cy="498215"/>
          </a:xfrm>
          <a:prstGeom prst="rect">
            <a:avLst/>
          </a:prstGeom>
        </p:spPr>
        <p:txBody>
          <a:bodyPr vert="horz" lIns="91998" tIns="45999" rIns="91998" bIns="45999" rtlCol="0" anchor="b"/>
          <a:lstStyle>
            <a:lvl1pPr algn="r">
              <a:defRPr sz="1200"/>
            </a:lvl1pPr>
          </a:lstStyle>
          <a:p>
            <a:fld id="{037A07F3-5DE2-4AA4-A471-427EF07D67C5}" type="slidenum">
              <a:rPr lang="en-US" smtClean="0"/>
              <a:t>‹#›</a:t>
            </a:fld>
            <a:endParaRPr lang="en-US" dirty="0"/>
          </a:p>
        </p:txBody>
      </p:sp>
    </p:spTree>
    <p:extLst>
      <p:ext uri="{BB962C8B-B14F-4D97-AF65-F5344CB8AC3E}">
        <p14:creationId xmlns:p14="http://schemas.microsoft.com/office/powerpoint/2010/main" val="250706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56EDB17C-E8DD-462B-A632-CD886A12C0B3}" type="datetimeFigureOut">
              <a:rPr lang="en-AU" smtClean="0"/>
              <a:t>4/04/2022</a:t>
            </a:fld>
            <a:endParaRPr lang="en-AU" dirty="0"/>
          </a:p>
        </p:txBody>
      </p:sp>
      <p:sp>
        <p:nvSpPr>
          <p:cNvPr id="4" name="Slide Image Placeholder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E88207CE-CBD4-4D33-898F-825DBE218611}" type="slidenum">
              <a:rPr lang="en-AU" smtClean="0"/>
              <a:t>‹#›</a:t>
            </a:fld>
            <a:endParaRPr lang="en-AU" dirty="0"/>
          </a:p>
        </p:txBody>
      </p:sp>
    </p:spTree>
    <p:extLst>
      <p:ext uri="{BB962C8B-B14F-4D97-AF65-F5344CB8AC3E}">
        <p14:creationId xmlns:p14="http://schemas.microsoft.com/office/powerpoint/2010/main" val="373538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CoS</a:t>
            </a:r>
            <a:r>
              <a:rPr lang="en-AU" baseline="0" dirty="0"/>
              <a:t> to introduce</a:t>
            </a:r>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a:t>
            </a:fld>
            <a:endParaRPr lang="en-AU" dirty="0"/>
          </a:p>
        </p:txBody>
      </p:sp>
    </p:spTree>
    <p:extLst>
      <p:ext uri="{BB962C8B-B14F-4D97-AF65-F5344CB8AC3E}">
        <p14:creationId xmlns:p14="http://schemas.microsoft.com/office/powerpoint/2010/main" val="388247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Stephen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10</a:t>
            </a:fld>
            <a:endParaRPr lang="en-AU" dirty="0"/>
          </a:p>
        </p:txBody>
      </p:sp>
    </p:spTree>
    <p:extLst>
      <p:ext uri="{BB962C8B-B14F-4D97-AF65-F5344CB8AC3E}">
        <p14:creationId xmlns:p14="http://schemas.microsoft.com/office/powerpoint/2010/main" val="1901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Stephen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11</a:t>
            </a:fld>
            <a:endParaRPr lang="en-AU" dirty="0"/>
          </a:p>
        </p:txBody>
      </p:sp>
    </p:spTree>
    <p:extLst>
      <p:ext uri="{BB962C8B-B14F-4D97-AF65-F5344CB8AC3E}">
        <p14:creationId xmlns:p14="http://schemas.microsoft.com/office/powerpoint/2010/main" val="214942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Stephen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12</a:t>
            </a:fld>
            <a:endParaRPr lang="en-AU" dirty="0"/>
          </a:p>
        </p:txBody>
      </p:sp>
    </p:spTree>
    <p:extLst>
      <p:ext uri="{BB962C8B-B14F-4D97-AF65-F5344CB8AC3E}">
        <p14:creationId xmlns:p14="http://schemas.microsoft.com/office/powerpoint/2010/main" val="45501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Stephen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13</a:t>
            </a:fld>
            <a:endParaRPr lang="en-AU" dirty="0"/>
          </a:p>
        </p:txBody>
      </p:sp>
    </p:spTree>
    <p:extLst>
      <p:ext uri="{BB962C8B-B14F-4D97-AF65-F5344CB8AC3E}">
        <p14:creationId xmlns:p14="http://schemas.microsoft.com/office/powerpoint/2010/main" val="290739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Stephen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14</a:t>
            </a:fld>
            <a:endParaRPr lang="en-AU" dirty="0"/>
          </a:p>
        </p:txBody>
      </p:sp>
    </p:spTree>
    <p:extLst>
      <p:ext uri="{BB962C8B-B14F-4D97-AF65-F5344CB8AC3E}">
        <p14:creationId xmlns:p14="http://schemas.microsoft.com/office/powerpoint/2010/main" val="4121405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Stephen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15</a:t>
            </a:fld>
            <a:endParaRPr lang="en-AU" dirty="0"/>
          </a:p>
        </p:txBody>
      </p:sp>
    </p:spTree>
    <p:extLst>
      <p:ext uri="{BB962C8B-B14F-4D97-AF65-F5344CB8AC3E}">
        <p14:creationId xmlns:p14="http://schemas.microsoft.com/office/powerpoint/2010/main" val="665883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Stephen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16</a:t>
            </a:fld>
            <a:endParaRPr lang="en-AU" dirty="0"/>
          </a:p>
        </p:txBody>
      </p:sp>
    </p:spTree>
    <p:extLst>
      <p:ext uri="{BB962C8B-B14F-4D97-AF65-F5344CB8AC3E}">
        <p14:creationId xmlns:p14="http://schemas.microsoft.com/office/powerpoint/2010/main" val="4122942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Holmes Dyer – Chantal to Present</a:t>
            </a:r>
          </a:p>
          <a:p>
            <a:pPr marL="800100" lvl="1" indent="-342900">
              <a:spcBef>
                <a:spcPts val="300"/>
              </a:spcBef>
              <a:spcAft>
                <a:spcPts val="300"/>
              </a:spcAft>
              <a:buClr>
                <a:srgbClr val="0070C0"/>
              </a:buClr>
              <a:buFont typeface="Symbol" panose="05050102010706020507" pitchFamily="18" charset="2"/>
              <a:buChar char=""/>
            </a:pPr>
            <a:r>
              <a:rPr lang="en-GB" sz="1200" dirty="0">
                <a:latin typeface="Calibri" panose="020F0502020204030204" pitchFamily="34" charset="0"/>
              </a:rPr>
              <a:t>Draft incorporates desktop constraints, findings from study area tour and preliminary feedback from operational CoS Staff.</a:t>
            </a:r>
          </a:p>
          <a:p>
            <a:pPr marL="457200" lvl="1" indent="0">
              <a:spcBef>
                <a:spcPts val="300"/>
              </a:spcBef>
              <a:spcAft>
                <a:spcPts val="300"/>
              </a:spcAft>
              <a:buClr>
                <a:srgbClr val="0070C0"/>
              </a:buClr>
              <a:buNone/>
            </a:pPr>
            <a:endParaRPr lang="en-GB" sz="1200" dirty="0">
              <a:latin typeface="Calibri" panose="020F0502020204030204" pitchFamily="34" charset="0"/>
            </a:endParaRPr>
          </a:p>
          <a:p>
            <a:pPr marL="800100" lvl="1" indent="-342900">
              <a:spcBef>
                <a:spcPts val="300"/>
              </a:spcBef>
              <a:spcAft>
                <a:spcPts val="300"/>
              </a:spcAft>
              <a:buClr>
                <a:srgbClr val="0070C0"/>
              </a:buClr>
              <a:buFont typeface="Symbol" panose="05050102010706020507" pitchFamily="18" charset="2"/>
              <a:buChar char=""/>
            </a:pPr>
            <a:r>
              <a:rPr lang="en-GB" sz="1200" dirty="0">
                <a:latin typeface="Calibri" panose="020F0502020204030204" pitchFamily="34" charset="0"/>
              </a:rPr>
              <a:t>Will evolve based on feedback from Council staff/ EM’s, Service Authorities, Agencies &amp; Community across next project phase.</a:t>
            </a:r>
          </a:p>
          <a:p>
            <a:pPr marL="800100" lvl="1" indent="-342900">
              <a:spcBef>
                <a:spcPts val="300"/>
              </a:spcBef>
              <a:spcAft>
                <a:spcPts val="300"/>
              </a:spcAft>
              <a:buClr>
                <a:srgbClr val="0070C0"/>
              </a:buClr>
              <a:buFont typeface="Symbol" panose="05050102010706020507" pitchFamily="18" charset="2"/>
              <a:buChar char=""/>
            </a:pPr>
            <a:endParaRPr lang="en-GB" sz="1200" dirty="0">
              <a:latin typeface="Calibri" panose="020F0502020204030204" pitchFamily="34" charset="0"/>
            </a:endParaRPr>
          </a:p>
          <a:p>
            <a:pPr marL="800100" lvl="1" indent="-342900">
              <a:spcBef>
                <a:spcPts val="300"/>
              </a:spcBef>
              <a:spcAft>
                <a:spcPts val="300"/>
              </a:spcAft>
              <a:buClr>
                <a:srgbClr val="0070C0"/>
              </a:buClr>
              <a:buFont typeface="Symbol" panose="05050102010706020507" pitchFamily="18" charset="2"/>
              <a:buChar char=""/>
            </a:pPr>
            <a:r>
              <a:rPr lang="en-GB" sz="1200" dirty="0">
                <a:latin typeface="Calibri" panose="020F0502020204030204" pitchFamily="34" charset="0"/>
              </a:rPr>
              <a:t>Once refined, will be used to identify discrete precincts for precinct plans to be produced</a:t>
            </a:r>
            <a:endParaRPr lang="en-AU" dirty="0">
              <a:solidFill>
                <a:schemeClr val="tx1">
                  <a:lumMod val="85000"/>
                  <a:lumOff val="15000"/>
                </a:schemeClr>
              </a:solidFill>
              <a:latin typeface="+mj-lt"/>
            </a:endParaRP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17</a:t>
            </a:fld>
            <a:endParaRPr lang="en-AU" dirty="0"/>
          </a:p>
        </p:txBody>
      </p:sp>
    </p:spTree>
    <p:extLst>
      <p:ext uri="{BB962C8B-B14F-4D97-AF65-F5344CB8AC3E}">
        <p14:creationId xmlns:p14="http://schemas.microsoft.com/office/powerpoint/2010/main" val="3220982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Chantal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18</a:t>
            </a:fld>
            <a:endParaRPr lang="en-AU" dirty="0"/>
          </a:p>
        </p:txBody>
      </p:sp>
    </p:spTree>
    <p:extLst>
      <p:ext uri="{BB962C8B-B14F-4D97-AF65-F5344CB8AC3E}">
        <p14:creationId xmlns:p14="http://schemas.microsoft.com/office/powerpoint/2010/main" val="2223653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Chantal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19</a:t>
            </a:fld>
            <a:endParaRPr lang="en-AU" dirty="0"/>
          </a:p>
        </p:txBody>
      </p:sp>
    </p:spTree>
    <p:extLst>
      <p:ext uri="{BB962C8B-B14F-4D97-AF65-F5344CB8AC3E}">
        <p14:creationId xmlns:p14="http://schemas.microsoft.com/office/powerpoint/2010/main" val="326453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CoS to Present</a:t>
            </a:r>
          </a:p>
        </p:txBody>
      </p:sp>
      <p:sp>
        <p:nvSpPr>
          <p:cNvPr id="4" name="Slide Number Placeholder 3"/>
          <p:cNvSpPr>
            <a:spLocks noGrp="1"/>
          </p:cNvSpPr>
          <p:nvPr>
            <p:ph type="sldNum" sz="quarter" idx="5"/>
          </p:nvPr>
        </p:nvSpPr>
        <p:spPr/>
        <p:txBody>
          <a:bodyPr/>
          <a:lstStyle/>
          <a:p>
            <a:fld id="{E88207CE-CBD4-4D33-898F-825DBE218611}" type="slidenum">
              <a:rPr lang="en-AU" smtClean="0"/>
              <a:t>2</a:t>
            </a:fld>
            <a:endParaRPr lang="en-AU" dirty="0"/>
          </a:p>
        </p:txBody>
      </p:sp>
    </p:spTree>
    <p:extLst>
      <p:ext uri="{BB962C8B-B14F-4D97-AF65-F5344CB8AC3E}">
        <p14:creationId xmlns:p14="http://schemas.microsoft.com/office/powerpoint/2010/main" val="404866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Chantal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20</a:t>
            </a:fld>
            <a:endParaRPr lang="en-AU" dirty="0"/>
          </a:p>
        </p:txBody>
      </p:sp>
    </p:spTree>
    <p:extLst>
      <p:ext uri="{BB962C8B-B14F-4D97-AF65-F5344CB8AC3E}">
        <p14:creationId xmlns:p14="http://schemas.microsoft.com/office/powerpoint/2010/main" val="3087052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Chantal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21</a:t>
            </a:fld>
            <a:endParaRPr lang="en-AU" dirty="0"/>
          </a:p>
        </p:txBody>
      </p:sp>
    </p:spTree>
    <p:extLst>
      <p:ext uri="{BB962C8B-B14F-4D97-AF65-F5344CB8AC3E}">
        <p14:creationId xmlns:p14="http://schemas.microsoft.com/office/powerpoint/2010/main" val="625026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Chantal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22</a:t>
            </a:fld>
            <a:endParaRPr lang="en-AU" dirty="0"/>
          </a:p>
        </p:txBody>
      </p:sp>
    </p:spTree>
    <p:extLst>
      <p:ext uri="{BB962C8B-B14F-4D97-AF65-F5344CB8AC3E}">
        <p14:creationId xmlns:p14="http://schemas.microsoft.com/office/powerpoint/2010/main" val="70177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Holmes Dyer – Chantal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23</a:t>
            </a:fld>
            <a:endParaRPr lang="en-AU" dirty="0"/>
          </a:p>
        </p:txBody>
      </p:sp>
    </p:spTree>
    <p:extLst>
      <p:ext uri="{BB962C8B-B14F-4D97-AF65-F5344CB8AC3E}">
        <p14:creationId xmlns:p14="http://schemas.microsoft.com/office/powerpoint/2010/main" val="3278805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Group Response – As required by topic</a:t>
            </a:r>
          </a:p>
        </p:txBody>
      </p:sp>
      <p:sp>
        <p:nvSpPr>
          <p:cNvPr id="4" name="Slide Number Placeholder 3"/>
          <p:cNvSpPr>
            <a:spLocks noGrp="1"/>
          </p:cNvSpPr>
          <p:nvPr>
            <p:ph type="sldNum" sz="quarter" idx="5"/>
          </p:nvPr>
        </p:nvSpPr>
        <p:spPr/>
        <p:txBody>
          <a:bodyPr/>
          <a:lstStyle/>
          <a:p>
            <a:fld id="{E88207CE-CBD4-4D33-898F-825DBE218611}" type="slidenum">
              <a:rPr lang="en-AU" smtClean="0"/>
              <a:t>24</a:t>
            </a:fld>
            <a:endParaRPr lang="en-AU" dirty="0"/>
          </a:p>
        </p:txBody>
      </p:sp>
    </p:spTree>
    <p:extLst>
      <p:ext uri="{BB962C8B-B14F-4D97-AF65-F5344CB8AC3E}">
        <p14:creationId xmlns:p14="http://schemas.microsoft.com/office/powerpoint/2010/main" val="111874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CoS to present</a:t>
            </a:r>
          </a:p>
        </p:txBody>
      </p:sp>
      <p:sp>
        <p:nvSpPr>
          <p:cNvPr id="4" name="Slide Number Placeholder 3"/>
          <p:cNvSpPr>
            <a:spLocks noGrp="1"/>
          </p:cNvSpPr>
          <p:nvPr>
            <p:ph type="sldNum" sz="quarter" idx="5"/>
          </p:nvPr>
        </p:nvSpPr>
        <p:spPr/>
        <p:txBody>
          <a:bodyPr/>
          <a:lstStyle/>
          <a:p>
            <a:fld id="{E88207CE-CBD4-4D33-898F-825DBE218611}" type="slidenum">
              <a:rPr lang="en-AU" smtClean="0"/>
              <a:t>3</a:t>
            </a:fld>
            <a:endParaRPr lang="en-AU" dirty="0"/>
          </a:p>
        </p:txBody>
      </p:sp>
    </p:spTree>
    <p:extLst>
      <p:ext uri="{BB962C8B-B14F-4D97-AF65-F5344CB8AC3E}">
        <p14:creationId xmlns:p14="http://schemas.microsoft.com/office/powerpoint/2010/main" val="135736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CoS to present</a:t>
            </a:r>
          </a:p>
        </p:txBody>
      </p:sp>
      <p:sp>
        <p:nvSpPr>
          <p:cNvPr id="4" name="Slide Number Placeholder 3"/>
          <p:cNvSpPr>
            <a:spLocks noGrp="1"/>
          </p:cNvSpPr>
          <p:nvPr>
            <p:ph type="sldNum" sz="quarter" idx="5"/>
          </p:nvPr>
        </p:nvSpPr>
        <p:spPr/>
        <p:txBody>
          <a:bodyPr/>
          <a:lstStyle/>
          <a:p>
            <a:fld id="{E88207CE-CBD4-4D33-898F-825DBE218611}" type="slidenum">
              <a:rPr lang="en-AU" smtClean="0"/>
              <a:t>4</a:t>
            </a:fld>
            <a:endParaRPr lang="en-AU" dirty="0"/>
          </a:p>
        </p:txBody>
      </p:sp>
    </p:spTree>
    <p:extLst>
      <p:ext uri="{BB962C8B-B14F-4D97-AF65-F5344CB8AC3E}">
        <p14:creationId xmlns:p14="http://schemas.microsoft.com/office/powerpoint/2010/main" val="131885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CoS to Present</a:t>
            </a:r>
          </a:p>
        </p:txBody>
      </p:sp>
      <p:sp>
        <p:nvSpPr>
          <p:cNvPr id="4" name="Slide Number Placeholder 3"/>
          <p:cNvSpPr>
            <a:spLocks noGrp="1"/>
          </p:cNvSpPr>
          <p:nvPr>
            <p:ph type="sldNum" sz="quarter" idx="5"/>
          </p:nvPr>
        </p:nvSpPr>
        <p:spPr/>
        <p:txBody>
          <a:bodyPr/>
          <a:lstStyle/>
          <a:p>
            <a:fld id="{E88207CE-CBD4-4D33-898F-825DBE218611}" type="slidenum">
              <a:rPr lang="en-AU" smtClean="0"/>
              <a:t>5</a:t>
            </a:fld>
            <a:endParaRPr lang="en-AU" dirty="0"/>
          </a:p>
        </p:txBody>
      </p:sp>
    </p:spTree>
    <p:extLst>
      <p:ext uri="{BB962C8B-B14F-4D97-AF65-F5344CB8AC3E}">
        <p14:creationId xmlns:p14="http://schemas.microsoft.com/office/powerpoint/2010/main" val="52952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CoS to present</a:t>
            </a:r>
          </a:p>
        </p:txBody>
      </p:sp>
      <p:sp>
        <p:nvSpPr>
          <p:cNvPr id="4" name="Slide Number Placeholder 3"/>
          <p:cNvSpPr>
            <a:spLocks noGrp="1"/>
          </p:cNvSpPr>
          <p:nvPr>
            <p:ph type="sldNum" sz="quarter" idx="5"/>
          </p:nvPr>
        </p:nvSpPr>
        <p:spPr/>
        <p:txBody>
          <a:bodyPr/>
          <a:lstStyle/>
          <a:p>
            <a:fld id="{E88207CE-CBD4-4D33-898F-825DBE218611}" type="slidenum">
              <a:rPr lang="en-AU" smtClean="0"/>
              <a:t>6</a:t>
            </a:fld>
            <a:endParaRPr lang="en-AU" dirty="0"/>
          </a:p>
        </p:txBody>
      </p:sp>
    </p:spTree>
    <p:extLst>
      <p:ext uri="{BB962C8B-B14F-4D97-AF65-F5344CB8AC3E}">
        <p14:creationId xmlns:p14="http://schemas.microsoft.com/office/powerpoint/2010/main" val="79208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CoS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7</a:t>
            </a:fld>
            <a:endParaRPr lang="en-AU" dirty="0"/>
          </a:p>
        </p:txBody>
      </p:sp>
    </p:spTree>
    <p:extLst>
      <p:ext uri="{BB962C8B-B14F-4D97-AF65-F5344CB8AC3E}">
        <p14:creationId xmlns:p14="http://schemas.microsoft.com/office/powerpoint/2010/main" val="407548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CoS to present</a:t>
            </a:r>
          </a:p>
          <a:p>
            <a:endParaRPr lang="en-AU" dirty="0"/>
          </a:p>
        </p:txBody>
      </p:sp>
      <p:sp>
        <p:nvSpPr>
          <p:cNvPr id="4" name="Slide Number Placeholder 3"/>
          <p:cNvSpPr>
            <a:spLocks noGrp="1"/>
          </p:cNvSpPr>
          <p:nvPr>
            <p:ph type="sldNum" sz="quarter" idx="5"/>
          </p:nvPr>
        </p:nvSpPr>
        <p:spPr/>
        <p:txBody>
          <a:bodyPr/>
          <a:lstStyle/>
          <a:p>
            <a:fld id="{E88207CE-CBD4-4D33-898F-825DBE218611}" type="slidenum">
              <a:rPr lang="en-AU" smtClean="0"/>
              <a:t>8</a:t>
            </a:fld>
            <a:endParaRPr lang="en-AU" dirty="0"/>
          </a:p>
        </p:txBody>
      </p:sp>
    </p:spTree>
    <p:extLst>
      <p:ext uri="{BB962C8B-B14F-4D97-AF65-F5344CB8AC3E}">
        <p14:creationId xmlns:p14="http://schemas.microsoft.com/office/powerpoint/2010/main" val="20380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Holmes Dyer – Stephen to Present</a:t>
            </a:r>
          </a:p>
        </p:txBody>
      </p:sp>
      <p:sp>
        <p:nvSpPr>
          <p:cNvPr id="4" name="Slide Number Placeholder 3"/>
          <p:cNvSpPr>
            <a:spLocks noGrp="1"/>
          </p:cNvSpPr>
          <p:nvPr>
            <p:ph type="sldNum" sz="quarter" idx="5"/>
          </p:nvPr>
        </p:nvSpPr>
        <p:spPr/>
        <p:txBody>
          <a:bodyPr/>
          <a:lstStyle/>
          <a:p>
            <a:fld id="{E88207CE-CBD4-4D33-898F-825DBE218611}" type="slidenum">
              <a:rPr lang="en-AU" smtClean="0"/>
              <a:t>9</a:t>
            </a:fld>
            <a:endParaRPr lang="en-AU" dirty="0"/>
          </a:p>
        </p:txBody>
      </p:sp>
    </p:spTree>
    <p:extLst>
      <p:ext uri="{BB962C8B-B14F-4D97-AF65-F5344CB8AC3E}">
        <p14:creationId xmlns:p14="http://schemas.microsoft.com/office/powerpoint/2010/main" val="417582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47915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361874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399068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64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75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91901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152055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155303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20009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181598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424212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6999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1E24E7-BFA4-48BB-8FE7-C438BD7D3370}" type="datetimeFigureOut">
              <a:rPr lang="en-AU" smtClean="0"/>
              <a:t>4/04/2022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41B539C-9CCD-4096-BF96-42354B4F3D39}" type="slidenum">
              <a:rPr lang="en-AU" smtClean="0"/>
              <a:t>‹#›</a:t>
            </a:fld>
            <a:endParaRPr lang="en-AU" dirty="0"/>
          </a:p>
        </p:txBody>
      </p:sp>
    </p:spTree>
    <p:extLst>
      <p:ext uri="{BB962C8B-B14F-4D97-AF65-F5344CB8AC3E}">
        <p14:creationId xmlns:p14="http://schemas.microsoft.com/office/powerpoint/2010/main" val="279023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E24E7-BFA4-48BB-8FE7-C438BD7D3370}" type="datetimeFigureOut">
              <a:rPr lang="en-AU" smtClean="0"/>
              <a:t>4/04/2022</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B539C-9CCD-4096-BF96-42354B4F3D39}" type="slidenum">
              <a:rPr lang="en-AU" smtClean="0"/>
              <a:t>‹#›</a:t>
            </a:fld>
            <a:endParaRPr lang="en-AU" dirty="0"/>
          </a:p>
        </p:txBody>
      </p:sp>
    </p:spTree>
    <p:extLst>
      <p:ext uri="{BB962C8B-B14F-4D97-AF65-F5344CB8AC3E}">
        <p14:creationId xmlns:p14="http://schemas.microsoft.com/office/powerpoint/2010/main" val="3516279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8298457" y="388542"/>
            <a:ext cx="274391" cy="365760"/>
          </a:xfrm>
          <a:prstGeom prst="ellipse">
            <a:avLst/>
          </a:prstGeom>
          <a:ln w="25400">
            <a:noFill/>
          </a:ln>
        </p:spPr>
        <p:txBody>
          <a:bodyPr wrap="none" rtlCol="0" anchor="ctr">
            <a:noAutofit/>
          </a:bodyPr>
          <a:lstStyle/>
          <a:p>
            <a:pPr algn="ctr"/>
            <a:fld id="{C2130A1F-96FE-9345-9E91-FD9BE4197128}" type="slidenum">
              <a:rPr lang="en-US" sz="900" b="0" i="0" spc="0" smtClean="0">
                <a:solidFill>
                  <a:schemeClr val="accent3"/>
                </a:solidFill>
                <a:latin typeface="Poppins Medium" pitchFamily="2" charset="77"/>
                <a:cs typeface="Poppins Medium" pitchFamily="2" charset="77"/>
              </a:rPr>
              <a:pPr algn="ctr"/>
              <a:t>‹#›</a:t>
            </a:fld>
            <a:endParaRPr lang="en-US" sz="1050" b="0" i="0" spc="0" dirty="0">
              <a:solidFill>
                <a:schemeClr val="accent3"/>
              </a:solidFill>
              <a:latin typeface="Poppins Medium" pitchFamily="2" charset="77"/>
              <a:cs typeface="Poppins Medium" pitchFamily="2" charset="77"/>
            </a:endParaRPr>
          </a:p>
        </p:txBody>
      </p:sp>
      <p:sp>
        <p:nvSpPr>
          <p:cNvPr id="6" name="Oval 5">
            <a:extLst>
              <a:ext uri="{FF2B5EF4-FFF2-40B4-BE49-F238E27FC236}">
                <a16:creationId xmlns:a16="http://schemas.microsoft.com/office/drawing/2014/main" id="{B634A2CC-617A-0946-BBCE-919AFEDB676C}"/>
              </a:ext>
            </a:extLst>
          </p:cNvPr>
          <p:cNvSpPr/>
          <p:nvPr userDrawn="1"/>
        </p:nvSpPr>
        <p:spPr>
          <a:xfrm>
            <a:off x="8290480" y="375758"/>
            <a:ext cx="274391" cy="36576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Tree>
    <p:extLst>
      <p:ext uri="{BB962C8B-B14F-4D97-AF65-F5344CB8AC3E}">
        <p14:creationId xmlns:p14="http://schemas.microsoft.com/office/powerpoint/2010/main" val="4289792631"/>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685811" rtl="0" eaLnBrk="1" latinLnBrk="0" hangingPunct="1">
        <a:lnSpc>
          <a:spcPct val="90000"/>
        </a:lnSpc>
        <a:spcBef>
          <a:spcPct val="0"/>
        </a:spcBef>
        <a:buNone/>
        <a:defRPr sz="3300" b="1" i="0" kern="1200">
          <a:solidFill>
            <a:schemeClr val="tx2"/>
          </a:solidFill>
          <a:latin typeface="Poppins" pitchFamily="2" charset="77"/>
          <a:ea typeface="+mj-ea"/>
          <a:cs typeface="+mj-cs"/>
        </a:defRPr>
      </a:lvl1pPr>
    </p:titleStyle>
    <p:bodyStyle>
      <a:lvl1pPr marL="0" indent="0" algn="l" defTabSz="685811" rtl="0" eaLnBrk="1" latinLnBrk="0" hangingPunct="1">
        <a:lnSpc>
          <a:spcPct val="90000"/>
        </a:lnSpc>
        <a:spcBef>
          <a:spcPts val="750"/>
        </a:spcBef>
        <a:buFont typeface="Arial" panose="020B0604020202020204" pitchFamily="34" charset="0"/>
        <a:buNone/>
        <a:defRPr sz="2100" b="0" i="0" kern="1200">
          <a:solidFill>
            <a:schemeClr val="tx1"/>
          </a:solidFill>
          <a:latin typeface="Lato Light" panose="020F0502020204030203" pitchFamily="34" charset="0"/>
          <a:ea typeface="+mn-ea"/>
          <a:cs typeface="+mn-cs"/>
        </a:defRPr>
      </a:lvl1pPr>
      <a:lvl2pPr marL="342906" indent="0" algn="l" defTabSz="685811" rtl="0" eaLnBrk="1" latinLnBrk="0" hangingPunct="1">
        <a:lnSpc>
          <a:spcPct val="90000"/>
        </a:lnSpc>
        <a:spcBef>
          <a:spcPts val="375"/>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2pPr>
      <a:lvl3pPr marL="685811" indent="0" algn="l" defTabSz="685811" rtl="0" eaLnBrk="1" latinLnBrk="0" hangingPunct="1">
        <a:lnSpc>
          <a:spcPct val="90000"/>
        </a:lnSpc>
        <a:spcBef>
          <a:spcPts val="375"/>
        </a:spcBef>
        <a:buFont typeface="Arial" panose="020B0604020202020204" pitchFamily="34" charset="0"/>
        <a:buNone/>
        <a:defRPr sz="1500" b="0" i="0" kern="1200">
          <a:solidFill>
            <a:schemeClr val="tx1"/>
          </a:solidFill>
          <a:latin typeface="Lato Light" panose="020F0502020204030203" pitchFamily="34" charset="0"/>
          <a:ea typeface="+mn-ea"/>
          <a:cs typeface="+mn-cs"/>
        </a:defRPr>
      </a:lvl3pPr>
      <a:lvl4pPr marL="1028717" indent="0" algn="l" defTabSz="685811" rtl="0" eaLnBrk="1" latinLnBrk="0" hangingPunct="1">
        <a:lnSpc>
          <a:spcPct val="90000"/>
        </a:lnSpc>
        <a:spcBef>
          <a:spcPts val="375"/>
        </a:spcBef>
        <a:buFont typeface="Arial" panose="020B0604020202020204" pitchFamily="34" charset="0"/>
        <a:buNone/>
        <a:defRPr sz="1350" b="0" i="0" kern="1200">
          <a:solidFill>
            <a:schemeClr val="tx1"/>
          </a:solidFill>
          <a:latin typeface="Lato Light" panose="020F0502020204030203" pitchFamily="34" charset="0"/>
          <a:ea typeface="+mn-ea"/>
          <a:cs typeface="+mn-cs"/>
        </a:defRPr>
      </a:lvl4pPr>
      <a:lvl5pPr marL="1371623" indent="0" algn="l" defTabSz="685811" rtl="0" eaLnBrk="1" latinLnBrk="0" hangingPunct="1">
        <a:lnSpc>
          <a:spcPct val="90000"/>
        </a:lnSpc>
        <a:spcBef>
          <a:spcPts val="375"/>
        </a:spcBef>
        <a:buFont typeface="Arial" panose="020B0604020202020204" pitchFamily="34" charset="0"/>
        <a:buNone/>
        <a:defRPr sz="1350" b="0" i="0" kern="1200">
          <a:solidFill>
            <a:schemeClr val="tx1"/>
          </a:solidFill>
          <a:latin typeface="Lato Light" panose="020F0502020204030203" pitchFamily="34" charset="0"/>
          <a:ea typeface="+mn-ea"/>
          <a:cs typeface="+mn-cs"/>
        </a:defRPr>
      </a:lvl5pPr>
      <a:lvl6pPr marL="1885981" indent="-171453" algn="l" defTabSz="68581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8" indent="-171453" algn="l" defTabSz="68581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8"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5"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salisbury.sa.gov.au/development/council-projects/major-projects/strategic-growth-framework-waterloo-corner-and-bolivar-corridor?x-craft-preview=iyeMOtFNzI&amp;token=_t2rNAs2kl8pC7cOiF2RrLhl0P-SAel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72220989-420E-42E5-84C8-4ACAE0D68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27" y="0"/>
            <a:ext cx="4848301" cy="6858000"/>
          </a:xfrm>
          <a:prstGeom prst="rect">
            <a:avLst/>
          </a:prstGeom>
        </p:spPr>
      </p:pic>
      <p:sp>
        <p:nvSpPr>
          <p:cNvPr id="5" name="Title 1">
            <a:extLst>
              <a:ext uri="{FF2B5EF4-FFF2-40B4-BE49-F238E27FC236}">
                <a16:creationId xmlns:a16="http://schemas.microsoft.com/office/drawing/2014/main" id="{28008A0B-7D56-4DB1-A941-81AF2176DD89}"/>
              </a:ext>
            </a:extLst>
          </p:cNvPr>
          <p:cNvSpPr txBox="1">
            <a:spLocks/>
          </p:cNvSpPr>
          <p:nvPr/>
        </p:nvSpPr>
        <p:spPr>
          <a:xfrm>
            <a:off x="1699981" y="2197995"/>
            <a:ext cx="7006137" cy="105834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Calibri" panose="020F0502020204030204" pitchFamily="34" charset="0"/>
                <a:cs typeface="Calibri" panose="020F0502020204030204" pitchFamily="34" charset="0"/>
              </a:rPr>
              <a:t>S</a:t>
            </a:r>
            <a:r>
              <a:rPr lang="en-AU" sz="3600" dirty="0">
                <a:solidFill>
                  <a:schemeClr val="bg1"/>
                </a:solidFill>
                <a:latin typeface="Calibri" panose="020F0502020204030204" pitchFamily="34" charset="0"/>
                <a:cs typeface="Calibri" panose="020F0502020204030204" pitchFamily="34" charset="0"/>
              </a:rPr>
              <a:t>trategic Growth Framework </a:t>
            </a:r>
          </a:p>
          <a:p>
            <a:r>
              <a:rPr lang="en-AU" sz="3600" dirty="0">
                <a:solidFill>
                  <a:schemeClr val="bg1"/>
                </a:solidFill>
                <a:latin typeface="Calibri" panose="020F0502020204030204" pitchFamily="34" charset="0"/>
                <a:cs typeface="Calibri" panose="020F0502020204030204" pitchFamily="34" charset="0"/>
              </a:rPr>
              <a:t>Waterloo Bolivar</a:t>
            </a:r>
          </a:p>
        </p:txBody>
      </p:sp>
      <p:sp>
        <p:nvSpPr>
          <p:cNvPr id="6" name="Subtitle 2">
            <a:extLst>
              <a:ext uri="{FF2B5EF4-FFF2-40B4-BE49-F238E27FC236}">
                <a16:creationId xmlns:a16="http://schemas.microsoft.com/office/drawing/2014/main" id="{13182EFA-9034-414E-B6DA-7697481FB1F0}"/>
              </a:ext>
            </a:extLst>
          </p:cNvPr>
          <p:cNvSpPr txBox="1">
            <a:spLocks/>
          </p:cNvSpPr>
          <p:nvPr/>
        </p:nvSpPr>
        <p:spPr>
          <a:xfrm>
            <a:off x="1699981" y="3299889"/>
            <a:ext cx="5875638" cy="69512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solidFill>
                  <a:schemeClr val="bg1"/>
                </a:solidFill>
                <a:latin typeface="Calibri" panose="020F0502020204030204" pitchFamily="34" charset="0"/>
                <a:cs typeface="Calibri" panose="020F0502020204030204" pitchFamily="34" charset="0"/>
              </a:rPr>
              <a:t>CEO Briefing</a:t>
            </a:r>
          </a:p>
          <a:p>
            <a:pPr marL="0" indent="0">
              <a:buNone/>
            </a:pPr>
            <a:r>
              <a:rPr lang="en-AU" dirty="0">
                <a:solidFill>
                  <a:schemeClr val="bg1"/>
                </a:solidFill>
                <a:latin typeface="Calibri" panose="020F0502020204030204" pitchFamily="34" charset="0"/>
                <a:cs typeface="Calibri" panose="020F0502020204030204" pitchFamily="34" charset="0"/>
              </a:rPr>
              <a:t>__CONFIDENTIAL____ </a:t>
            </a:r>
          </a:p>
        </p:txBody>
      </p:sp>
      <p:sp>
        <p:nvSpPr>
          <p:cNvPr id="7" name="Subtitle 2">
            <a:extLst>
              <a:ext uri="{FF2B5EF4-FFF2-40B4-BE49-F238E27FC236}">
                <a16:creationId xmlns:a16="http://schemas.microsoft.com/office/drawing/2014/main" id="{180DD6CC-10B8-4D63-A043-370331F0E020}"/>
              </a:ext>
            </a:extLst>
          </p:cNvPr>
          <p:cNvSpPr txBox="1">
            <a:spLocks/>
          </p:cNvSpPr>
          <p:nvPr/>
        </p:nvSpPr>
        <p:spPr>
          <a:xfrm>
            <a:off x="1699981" y="5601134"/>
            <a:ext cx="5315465" cy="8082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1000" dirty="0">
                <a:solidFill>
                  <a:schemeClr val="bg1"/>
                </a:solidFill>
                <a:latin typeface="Calibri Light" panose="020F0302020204030204" pitchFamily="34" charset="0"/>
                <a:cs typeface="Calibri Light" panose="020F0302020204030204" pitchFamily="34" charset="0"/>
              </a:rPr>
              <a:t>Presented By:</a:t>
            </a:r>
          </a:p>
          <a:p>
            <a:pPr algn="l">
              <a:spcBef>
                <a:spcPts val="100"/>
              </a:spcBef>
            </a:pPr>
            <a:r>
              <a:rPr lang="en-AU" sz="1600" dirty="0">
                <a:solidFill>
                  <a:schemeClr val="bg1"/>
                </a:solidFill>
                <a:latin typeface="Calibri Light" panose="020F0302020204030204" pitchFamily="34" charset="0"/>
                <a:cs typeface="Calibri Light" panose="020F0302020204030204" pitchFamily="34" charset="0"/>
              </a:rPr>
              <a:t>City of Salisbury &amp; Holmes Dyer</a:t>
            </a:r>
          </a:p>
          <a:p>
            <a:pPr algn="l"/>
            <a:r>
              <a:rPr lang="en-AU" sz="1100" dirty="0">
                <a:solidFill>
                  <a:schemeClr val="bg1"/>
                </a:solidFill>
                <a:latin typeface="Calibri Light" panose="020F0302020204030204" pitchFamily="34" charset="0"/>
                <a:cs typeface="Calibri Light" panose="020F0302020204030204" pitchFamily="34" charset="0"/>
              </a:rPr>
              <a:t>05 April 2022</a:t>
            </a:r>
            <a:endParaRPr lang="en-AU" sz="2000" dirty="0">
              <a:solidFill>
                <a:schemeClr val="bg1"/>
              </a:solidFill>
              <a:latin typeface="Calibri Light" panose="020F0302020204030204" pitchFamily="34" charset="0"/>
              <a:cs typeface="Calibri Light" panose="020F0302020204030204" pitchFamily="34" charset="0"/>
            </a:endParaRPr>
          </a:p>
        </p:txBody>
      </p:sp>
      <p:pic>
        <p:nvPicPr>
          <p:cNvPr id="4" name="Picture 3" descr="Logo&#10;&#10;Description automatically generated">
            <a:extLst>
              <a:ext uri="{FF2B5EF4-FFF2-40B4-BE49-F238E27FC236}">
                <a16:creationId xmlns:a16="http://schemas.microsoft.com/office/drawing/2014/main" id="{EDA9C17D-1469-4D50-BC0F-5EADE9011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10" y="-328027"/>
            <a:ext cx="3995803" cy="2824855"/>
          </a:xfrm>
          <a:prstGeom prst="rect">
            <a:avLst/>
          </a:prstGeom>
        </p:spPr>
      </p:pic>
    </p:spTree>
    <p:extLst>
      <p:ext uri="{BB962C8B-B14F-4D97-AF65-F5344CB8AC3E}">
        <p14:creationId xmlns:p14="http://schemas.microsoft.com/office/powerpoint/2010/main" val="1444244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0C5496-3D9D-43D2-B71F-4882AA3F9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01" y="0"/>
            <a:ext cx="523726" cy="6863824"/>
          </a:xfrm>
          <a:prstGeom prst="rect">
            <a:avLst/>
          </a:prstGeom>
        </p:spPr>
      </p:pic>
      <p:graphicFrame>
        <p:nvGraphicFramePr>
          <p:cNvPr id="11" name="Diagram 10">
            <a:extLst>
              <a:ext uri="{FF2B5EF4-FFF2-40B4-BE49-F238E27FC236}">
                <a16:creationId xmlns:a16="http://schemas.microsoft.com/office/drawing/2014/main" id="{2D00169A-0039-464E-B6FD-F769B59D493A}"/>
              </a:ext>
            </a:extLst>
          </p:cNvPr>
          <p:cNvGraphicFramePr/>
          <p:nvPr>
            <p:extLst>
              <p:ext uri="{D42A27DB-BD31-4B8C-83A1-F6EECF244321}">
                <p14:modId xmlns:p14="http://schemas.microsoft.com/office/powerpoint/2010/main" val="3949482534"/>
              </p:ext>
            </p:extLst>
          </p:nvPr>
        </p:nvGraphicFramePr>
        <p:xfrm>
          <a:off x="1938528" y="268224"/>
          <a:ext cx="6096000" cy="6346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74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72220989-420E-42E5-84C8-4ACAE0D68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27" y="0"/>
            <a:ext cx="4848301" cy="6858000"/>
          </a:xfrm>
          <a:prstGeom prst="rect">
            <a:avLst/>
          </a:prstGeom>
        </p:spPr>
      </p:pic>
      <p:sp>
        <p:nvSpPr>
          <p:cNvPr id="4" name="Title 1">
            <a:extLst>
              <a:ext uri="{FF2B5EF4-FFF2-40B4-BE49-F238E27FC236}">
                <a16:creationId xmlns:a16="http://schemas.microsoft.com/office/drawing/2014/main" id="{AC174DFA-1B2C-4791-B720-2AA469849574}"/>
              </a:ext>
            </a:extLst>
          </p:cNvPr>
          <p:cNvSpPr txBox="1">
            <a:spLocks/>
          </p:cNvSpPr>
          <p:nvPr/>
        </p:nvSpPr>
        <p:spPr>
          <a:xfrm>
            <a:off x="1699981" y="2613931"/>
            <a:ext cx="6588211" cy="64240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dirty="0">
                <a:solidFill>
                  <a:schemeClr val="bg1"/>
                </a:solidFill>
                <a:latin typeface="Calibri" panose="020F0502020204030204" pitchFamily="34" charset="0"/>
                <a:cs typeface="Calibri" panose="020F0502020204030204" pitchFamily="34" charset="0"/>
              </a:rPr>
              <a:t>Strategic Investigations &amp; Market Analysis</a:t>
            </a:r>
          </a:p>
        </p:txBody>
      </p:sp>
    </p:spTree>
    <p:extLst>
      <p:ext uri="{BB962C8B-B14F-4D97-AF65-F5344CB8AC3E}">
        <p14:creationId xmlns:p14="http://schemas.microsoft.com/office/powerpoint/2010/main" val="58922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91705E7-2A75-49BA-8420-CBF622C576A1}"/>
              </a:ext>
            </a:extLst>
          </p:cNvPr>
          <p:cNvSpPr txBox="1">
            <a:spLocks/>
          </p:cNvSpPr>
          <p:nvPr/>
        </p:nvSpPr>
        <p:spPr>
          <a:xfrm>
            <a:off x="880272" y="4740200"/>
            <a:ext cx="7502239" cy="1851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spcBef>
                <a:spcPts val="300"/>
              </a:spcBef>
              <a:spcAft>
                <a:spcPts val="300"/>
              </a:spcAft>
              <a:buClr>
                <a:srgbClr val="0070C0"/>
              </a:buClr>
              <a:buNone/>
            </a:pPr>
            <a:r>
              <a:rPr lang="en-AU" sz="1800" dirty="0">
                <a:latin typeface="Calibri" panose="020F0502020204030204" pitchFamily="34" charset="0"/>
                <a:ea typeface="Calibri" panose="020F0502020204030204" pitchFamily="34" charset="0"/>
              </a:rPr>
              <a:t>Key Findings:</a:t>
            </a:r>
          </a:p>
          <a:p>
            <a:pPr marL="800100" lvl="1" indent="-342900" algn="just">
              <a:spcBef>
                <a:spcPts val="300"/>
              </a:spcBef>
              <a:spcAft>
                <a:spcPts val="300"/>
              </a:spcAft>
              <a:buClr>
                <a:srgbClr val="0070C0"/>
              </a:buClr>
              <a:buFont typeface="Symbol" panose="05050102010706020507" pitchFamily="18" charset="2"/>
              <a:buChar char=""/>
            </a:pPr>
            <a:r>
              <a:rPr lang="en-AU" sz="1800" dirty="0">
                <a:latin typeface="Calibri" panose="020F0502020204030204" pitchFamily="34" charset="0"/>
                <a:ea typeface="Calibri" panose="020F0502020204030204" pitchFamily="34" charset="0"/>
              </a:rPr>
              <a:t>Strong growth in commercial and industrial sales activity in Salisbury since 2019</a:t>
            </a:r>
          </a:p>
          <a:p>
            <a:pPr marL="800100" lvl="1" indent="-342900" algn="just">
              <a:spcBef>
                <a:spcPts val="300"/>
              </a:spcBef>
              <a:spcAft>
                <a:spcPts val="300"/>
              </a:spcAft>
              <a:buClr>
                <a:srgbClr val="0070C0"/>
              </a:buClr>
              <a:buFont typeface="Symbol" panose="05050102010706020507" pitchFamily="18" charset="2"/>
              <a:buChar char=""/>
            </a:pPr>
            <a:r>
              <a:rPr lang="en-AU" sz="1800" dirty="0">
                <a:latin typeface="Calibri" panose="020F0502020204030204" pitchFamily="34" charset="0"/>
                <a:ea typeface="Calibri" panose="020F0502020204030204" pitchFamily="34" charset="0"/>
              </a:rPr>
              <a:t>Median land sizes have remained relatively constant but there has been a notable lift in median sale price in recent years</a:t>
            </a:r>
          </a:p>
          <a:p>
            <a:pPr marL="800100" lvl="1" indent="-342900" algn="just">
              <a:spcBef>
                <a:spcPts val="300"/>
              </a:spcBef>
              <a:spcAft>
                <a:spcPts val="300"/>
              </a:spcAft>
              <a:buClr>
                <a:srgbClr val="0070C0"/>
              </a:buClr>
              <a:buFont typeface="Symbol" panose="05050102010706020507" pitchFamily="18" charset="2"/>
              <a:buChar char=""/>
            </a:pPr>
            <a:r>
              <a:rPr lang="en-AU" sz="1800" dirty="0">
                <a:latin typeface="Calibri" panose="020F0502020204030204" pitchFamily="34" charset="0"/>
                <a:ea typeface="Calibri" panose="020F0502020204030204" pitchFamily="34" charset="0"/>
              </a:rPr>
              <a:t>Salisbury has more sales, larger sites at higher values than Playford</a:t>
            </a:r>
          </a:p>
          <a:p>
            <a:pPr marL="800100" lvl="1" indent="-342900" algn="just">
              <a:spcBef>
                <a:spcPts val="300"/>
              </a:spcBef>
              <a:spcAft>
                <a:spcPts val="300"/>
              </a:spcAft>
              <a:buClr>
                <a:srgbClr val="0070C0"/>
              </a:buClr>
              <a:buFont typeface="Symbol" panose="05050102010706020507" pitchFamily="18" charset="2"/>
              <a:buChar char=""/>
            </a:pPr>
            <a:endParaRPr lang="en-AU" sz="2000" dirty="0">
              <a:latin typeface="Calibri" panose="020F0502020204030204" pitchFamily="34" charset="0"/>
              <a:ea typeface="Calibri" panose="020F0502020204030204" pitchFamily="34" charset="0"/>
            </a:endParaRPr>
          </a:p>
          <a:p>
            <a:pPr>
              <a:lnSpc>
                <a:spcPct val="150000"/>
              </a:lnSpc>
              <a:buClr>
                <a:srgbClr val="22285C"/>
              </a:buClr>
            </a:pPr>
            <a:endParaRPr lang="en-AU" dirty="0">
              <a:solidFill>
                <a:schemeClr val="tx1">
                  <a:lumMod val="85000"/>
                  <a:lumOff val="15000"/>
                </a:schemeClr>
              </a:solidFill>
              <a:latin typeface="+mj-lt"/>
            </a:endParaRPr>
          </a:p>
        </p:txBody>
      </p:sp>
      <p:pic>
        <p:nvPicPr>
          <p:cNvPr id="3" name="Picture 2">
            <a:extLst>
              <a:ext uri="{FF2B5EF4-FFF2-40B4-BE49-F238E27FC236}">
                <a16:creationId xmlns:a16="http://schemas.microsoft.com/office/drawing/2014/main" id="{21207F13-5CAC-43EA-ADD3-62E3F1546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01" y="0"/>
            <a:ext cx="523726" cy="6863824"/>
          </a:xfrm>
          <a:prstGeom prst="rect">
            <a:avLst/>
          </a:prstGeom>
        </p:spPr>
      </p:pic>
      <p:sp>
        <p:nvSpPr>
          <p:cNvPr id="7" name="TextBox 6">
            <a:extLst>
              <a:ext uri="{FF2B5EF4-FFF2-40B4-BE49-F238E27FC236}">
                <a16:creationId xmlns:a16="http://schemas.microsoft.com/office/drawing/2014/main" id="{09ABC6B0-9142-4531-A337-02AB75CDAADA}"/>
              </a:ext>
            </a:extLst>
          </p:cNvPr>
          <p:cNvSpPr txBox="1"/>
          <p:nvPr/>
        </p:nvSpPr>
        <p:spPr>
          <a:xfrm>
            <a:off x="1418578" y="4390885"/>
            <a:ext cx="4572000" cy="21544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8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Source: CoreLogic, 2022</a:t>
            </a:r>
            <a:endParaRPr kumimoji="0" lang="en-AU" altLang="en-US" sz="800" b="0" i="0" u="none" strike="noStrike" cap="none" normalizeH="0" baseline="0" dirty="0">
              <a:ln>
                <a:noFill/>
              </a:ln>
              <a:solidFill>
                <a:schemeClr val="tx1"/>
              </a:solidFill>
              <a:effectLst/>
              <a:latin typeface="Arial" panose="020B0604020202020204" pitchFamily="34" charset="0"/>
            </a:endParaRPr>
          </a:p>
        </p:txBody>
      </p:sp>
      <p:sp>
        <p:nvSpPr>
          <p:cNvPr id="6" name="Title 1">
            <a:extLst>
              <a:ext uri="{FF2B5EF4-FFF2-40B4-BE49-F238E27FC236}">
                <a16:creationId xmlns:a16="http://schemas.microsoft.com/office/drawing/2014/main" id="{B6C17BA1-A438-4196-851C-1A2C36C0304F}"/>
              </a:ext>
            </a:extLst>
          </p:cNvPr>
          <p:cNvSpPr txBox="1">
            <a:spLocks/>
          </p:cNvSpPr>
          <p:nvPr/>
        </p:nvSpPr>
        <p:spPr>
          <a:xfrm>
            <a:off x="978135" y="315067"/>
            <a:ext cx="6588211" cy="6424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2285C"/>
                </a:solidFill>
                <a:latin typeface="Calibri" panose="020F0502020204030204" pitchFamily="34" charset="0"/>
                <a:cs typeface="Calibri" panose="020F0502020204030204" pitchFamily="34" charset="0"/>
              </a:rPr>
              <a:t>Employment Land Market Analysis- Salisbury </a:t>
            </a:r>
            <a:endParaRPr lang="en-AU" sz="2400" b="1" dirty="0">
              <a:solidFill>
                <a:srgbClr val="22285C"/>
              </a:solidFill>
              <a:latin typeface="Calibri" panose="020F0502020204030204" pitchFamily="34" charset="0"/>
              <a:cs typeface="Calibri" panose="020F0502020204030204" pitchFamily="34" charset="0"/>
            </a:endParaRPr>
          </a:p>
        </p:txBody>
      </p:sp>
      <p:graphicFrame>
        <p:nvGraphicFramePr>
          <p:cNvPr id="12" name="Chart 11">
            <a:extLst>
              <a:ext uri="{FF2B5EF4-FFF2-40B4-BE49-F238E27FC236}">
                <a16:creationId xmlns:a16="http://schemas.microsoft.com/office/drawing/2014/main" id="{31DC0348-B87E-4E41-BA20-48106EEB2EDB}"/>
              </a:ext>
            </a:extLst>
          </p:cNvPr>
          <p:cNvGraphicFramePr/>
          <p:nvPr>
            <p:extLst>
              <p:ext uri="{D42A27DB-BD31-4B8C-83A1-F6EECF244321}">
                <p14:modId xmlns:p14="http://schemas.microsoft.com/office/powerpoint/2010/main" val="3076337723"/>
              </p:ext>
            </p:extLst>
          </p:nvPr>
        </p:nvGraphicFramePr>
        <p:xfrm>
          <a:off x="1341120" y="816837"/>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767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91705E7-2A75-49BA-8420-CBF622C576A1}"/>
              </a:ext>
            </a:extLst>
          </p:cNvPr>
          <p:cNvSpPr txBox="1">
            <a:spLocks/>
          </p:cNvSpPr>
          <p:nvPr/>
        </p:nvSpPr>
        <p:spPr>
          <a:xfrm>
            <a:off x="926143" y="3635724"/>
            <a:ext cx="7502239" cy="22559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50000"/>
              </a:lnSpc>
              <a:spcBef>
                <a:spcPts val="300"/>
              </a:spcBef>
              <a:spcAft>
                <a:spcPts val="300"/>
              </a:spcAft>
              <a:buClr>
                <a:srgbClr val="0070C0"/>
              </a:buClr>
              <a:buNone/>
            </a:pPr>
            <a:r>
              <a:rPr lang="en-AU" sz="1800" dirty="0">
                <a:latin typeface="Calibri" panose="020F0502020204030204" pitchFamily="34" charset="0"/>
                <a:ea typeface="Calibri" panose="020F0502020204030204" pitchFamily="34" charset="0"/>
              </a:rPr>
              <a:t>Key Findings:</a:t>
            </a:r>
          </a:p>
          <a:p>
            <a:pPr marL="800100" lvl="1" indent="-342900" algn="just">
              <a:lnSpc>
                <a:spcPct val="150000"/>
              </a:lnSpc>
              <a:spcBef>
                <a:spcPts val="300"/>
              </a:spcBef>
              <a:spcAft>
                <a:spcPts val="300"/>
              </a:spcAft>
              <a:buClr>
                <a:srgbClr val="0070C0"/>
              </a:buClr>
              <a:buFont typeface="Symbol" panose="05050102010706020507" pitchFamily="18" charset="2"/>
              <a:buChar char=""/>
            </a:pPr>
            <a:r>
              <a:rPr lang="en-AU" sz="1800" dirty="0">
                <a:latin typeface="Calibri" panose="020F0502020204030204" pitchFamily="34" charset="0"/>
                <a:ea typeface="Calibri" panose="020F0502020204030204" pitchFamily="34" charset="0"/>
              </a:rPr>
              <a:t>Nearly 70% of Sales are for lots less than 5000m</a:t>
            </a:r>
            <a:r>
              <a:rPr lang="en-AU" sz="1800" baseline="30000" dirty="0">
                <a:latin typeface="Calibri" panose="020F0502020204030204" pitchFamily="34" charset="0"/>
                <a:ea typeface="Calibri" panose="020F0502020204030204" pitchFamily="34" charset="0"/>
              </a:rPr>
              <a:t>2 </a:t>
            </a:r>
            <a:r>
              <a:rPr lang="en-AU" sz="1800" dirty="0">
                <a:latin typeface="Calibri" panose="020F0502020204030204" pitchFamily="34" charset="0"/>
                <a:ea typeface="Calibri" panose="020F0502020204030204" pitchFamily="34" charset="0"/>
              </a:rPr>
              <a:t>in area </a:t>
            </a:r>
          </a:p>
          <a:p>
            <a:pPr marL="800100" lvl="1" indent="-342900" algn="just">
              <a:lnSpc>
                <a:spcPct val="100000"/>
              </a:lnSpc>
              <a:spcBef>
                <a:spcPts val="300"/>
              </a:spcBef>
              <a:spcAft>
                <a:spcPts val="300"/>
              </a:spcAft>
              <a:buClr>
                <a:srgbClr val="0070C0"/>
              </a:buClr>
              <a:buFont typeface="Symbol" panose="05050102010706020507" pitchFamily="18" charset="2"/>
              <a:buChar char=""/>
            </a:pPr>
            <a:r>
              <a:rPr lang="en-AU" sz="1800" dirty="0">
                <a:latin typeface="Calibri" panose="020F0502020204030204" pitchFamily="34" charset="0"/>
                <a:ea typeface="Calibri" panose="020F0502020204030204" pitchFamily="34" charset="0"/>
              </a:rPr>
              <a:t>Over 10% of sales are for lots greater than 2 hectares in area (median size of 3.2 hectares)</a:t>
            </a:r>
          </a:p>
          <a:p>
            <a:pPr marL="800100" lvl="1" indent="-342900" algn="just">
              <a:lnSpc>
                <a:spcPct val="100000"/>
              </a:lnSpc>
              <a:spcBef>
                <a:spcPts val="300"/>
              </a:spcBef>
              <a:spcAft>
                <a:spcPts val="300"/>
              </a:spcAft>
              <a:buClr>
                <a:srgbClr val="0070C0"/>
              </a:buClr>
              <a:buFont typeface="Symbol" panose="05050102010706020507" pitchFamily="18" charset="2"/>
              <a:buChar char=""/>
            </a:pPr>
            <a:endParaRPr lang="en-AU" sz="1800" dirty="0">
              <a:latin typeface="Calibri" panose="020F0502020204030204" pitchFamily="34" charset="0"/>
              <a:ea typeface="Calibri" panose="020F0502020204030204" pitchFamily="34" charset="0"/>
            </a:endParaRPr>
          </a:p>
          <a:p>
            <a:pPr marL="800100" lvl="1" indent="-342900" algn="just">
              <a:spcBef>
                <a:spcPts val="300"/>
              </a:spcBef>
              <a:spcAft>
                <a:spcPts val="300"/>
              </a:spcAft>
              <a:buClr>
                <a:srgbClr val="0070C0"/>
              </a:buClr>
              <a:buFont typeface="Symbol" panose="05050102010706020507" pitchFamily="18" charset="2"/>
              <a:buChar char=""/>
            </a:pPr>
            <a:endParaRPr lang="en-AU" sz="2000" dirty="0">
              <a:latin typeface="Calibri" panose="020F0502020204030204" pitchFamily="34" charset="0"/>
              <a:ea typeface="Calibri" panose="020F0502020204030204" pitchFamily="34" charset="0"/>
            </a:endParaRPr>
          </a:p>
          <a:p>
            <a:pPr>
              <a:lnSpc>
                <a:spcPct val="150000"/>
              </a:lnSpc>
              <a:buClr>
                <a:srgbClr val="22285C"/>
              </a:buClr>
            </a:pPr>
            <a:endParaRPr lang="en-AU" dirty="0">
              <a:solidFill>
                <a:schemeClr val="tx1">
                  <a:lumMod val="85000"/>
                  <a:lumOff val="15000"/>
                </a:schemeClr>
              </a:solidFill>
              <a:latin typeface="+mj-lt"/>
            </a:endParaRPr>
          </a:p>
        </p:txBody>
      </p:sp>
      <p:pic>
        <p:nvPicPr>
          <p:cNvPr id="3" name="Picture 2">
            <a:extLst>
              <a:ext uri="{FF2B5EF4-FFF2-40B4-BE49-F238E27FC236}">
                <a16:creationId xmlns:a16="http://schemas.microsoft.com/office/drawing/2014/main" id="{21207F13-5CAC-43EA-ADD3-62E3F1546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01" y="0"/>
            <a:ext cx="523726" cy="6863824"/>
          </a:xfrm>
          <a:prstGeom prst="rect">
            <a:avLst/>
          </a:prstGeom>
        </p:spPr>
      </p:pic>
      <p:sp>
        <p:nvSpPr>
          <p:cNvPr id="7" name="TextBox 6">
            <a:extLst>
              <a:ext uri="{FF2B5EF4-FFF2-40B4-BE49-F238E27FC236}">
                <a16:creationId xmlns:a16="http://schemas.microsoft.com/office/drawing/2014/main" id="{09ABC6B0-9142-4531-A337-02AB75CDAADA}"/>
              </a:ext>
            </a:extLst>
          </p:cNvPr>
          <p:cNvSpPr txBox="1"/>
          <p:nvPr/>
        </p:nvSpPr>
        <p:spPr>
          <a:xfrm>
            <a:off x="1363773" y="3419884"/>
            <a:ext cx="4572000" cy="21544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8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Source: CoreLogic, 2022</a:t>
            </a:r>
            <a:endParaRPr kumimoji="0" lang="en-AU" altLang="en-US" sz="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D6C870F6-E831-458C-8B65-7E15C70A1153}"/>
              </a:ext>
            </a:extLst>
          </p:cNvPr>
          <p:cNvGraphicFramePr>
            <a:graphicFrameLocks noGrp="1"/>
          </p:cNvGraphicFramePr>
          <p:nvPr>
            <p:extLst>
              <p:ext uri="{D42A27DB-BD31-4B8C-83A1-F6EECF244321}">
                <p14:modId xmlns:p14="http://schemas.microsoft.com/office/powerpoint/2010/main" val="3926142320"/>
              </p:ext>
            </p:extLst>
          </p:nvPr>
        </p:nvGraphicFramePr>
        <p:xfrm>
          <a:off x="1418577" y="447898"/>
          <a:ext cx="7331662" cy="2857902"/>
        </p:xfrm>
        <a:graphic>
          <a:graphicData uri="http://schemas.openxmlformats.org/drawingml/2006/table">
            <a:tbl>
              <a:tblPr firstRow="1" firstCol="1" bandRow="1">
                <a:tableStyleId>{5C22544A-7EE6-4342-B048-85BDC9FD1C3A}</a:tableStyleId>
              </a:tblPr>
              <a:tblGrid>
                <a:gridCol w="2407538">
                  <a:extLst>
                    <a:ext uri="{9D8B030D-6E8A-4147-A177-3AD203B41FA5}">
                      <a16:colId xmlns:a16="http://schemas.microsoft.com/office/drawing/2014/main" val="4005962180"/>
                    </a:ext>
                  </a:extLst>
                </a:gridCol>
                <a:gridCol w="586997">
                  <a:extLst>
                    <a:ext uri="{9D8B030D-6E8A-4147-A177-3AD203B41FA5}">
                      <a16:colId xmlns:a16="http://schemas.microsoft.com/office/drawing/2014/main" val="2297235045"/>
                    </a:ext>
                  </a:extLst>
                </a:gridCol>
                <a:gridCol w="2135308">
                  <a:extLst>
                    <a:ext uri="{9D8B030D-6E8A-4147-A177-3AD203B41FA5}">
                      <a16:colId xmlns:a16="http://schemas.microsoft.com/office/drawing/2014/main" val="4005966855"/>
                    </a:ext>
                  </a:extLst>
                </a:gridCol>
                <a:gridCol w="2201819">
                  <a:extLst>
                    <a:ext uri="{9D8B030D-6E8A-4147-A177-3AD203B41FA5}">
                      <a16:colId xmlns:a16="http://schemas.microsoft.com/office/drawing/2014/main" val="3277702134"/>
                    </a:ext>
                  </a:extLst>
                </a:gridCol>
              </a:tblGrid>
              <a:tr h="360962">
                <a:tc gridSpan="4">
                  <a:txBody>
                    <a:bodyPr/>
                    <a:lstStyle/>
                    <a:p>
                      <a:pPr algn="ctr">
                        <a:lnSpc>
                          <a:spcPct val="107000"/>
                        </a:lnSpc>
                        <a:spcAft>
                          <a:spcPts val="800"/>
                        </a:spcAft>
                      </a:pPr>
                      <a:r>
                        <a:rPr lang="en-AU" sz="1400" dirty="0">
                          <a:effectLst/>
                        </a:rPr>
                        <a:t>Commercial and Industrial Sales in Salisbury 2008 - 2022 (Jan) by Land Size</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solidFill>
                      <a:schemeClr val="accent5">
                        <a:lumMod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92441426"/>
                  </a:ext>
                </a:extLst>
              </a:tr>
              <a:tr h="360962">
                <a:tc>
                  <a:txBody>
                    <a:bodyPr/>
                    <a:lstStyle/>
                    <a:p>
                      <a:pPr algn="ctr">
                        <a:lnSpc>
                          <a:spcPct val="107000"/>
                        </a:lnSpc>
                        <a:spcAft>
                          <a:spcPts val="800"/>
                        </a:spcAft>
                      </a:pPr>
                      <a:r>
                        <a:rPr lang="en-AU" sz="1400" dirty="0">
                          <a:effectLst/>
                        </a:rPr>
                        <a:t>Land Size Categories (m2)</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solidFill>
                      <a:schemeClr val="accent5">
                        <a:lumMod val="50000"/>
                      </a:schemeClr>
                    </a:solidFill>
                  </a:tcPr>
                </a:tc>
                <a:tc>
                  <a:txBody>
                    <a:bodyPr/>
                    <a:lstStyle/>
                    <a:p>
                      <a:pPr algn="ctr">
                        <a:lnSpc>
                          <a:spcPct val="107000"/>
                        </a:lnSpc>
                        <a:spcAft>
                          <a:spcPts val="800"/>
                        </a:spcAft>
                      </a:pPr>
                      <a:r>
                        <a:rPr lang="en-AU" sz="1400" dirty="0">
                          <a:effectLst/>
                        </a:rPr>
                        <a:t>Count </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Median Land Size (m2)</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Median Sale Price </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extLst>
                  <a:ext uri="{0D108BD9-81ED-4DB2-BD59-A6C34878D82A}">
                    <a16:rowId xmlns:a16="http://schemas.microsoft.com/office/drawing/2014/main" val="1854898466"/>
                  </a:ext>
                </a:extLst>
              </a:tr>
              <a:tr h="360962">
                <a:tc>
                  <a:txBody>
                    <a:bodyPr/>
                    <a:lstStyle/>
                    <a:p>
                      <a:pPr algn="ctr">
                        <a:lnSpc>
                          <a:spcPct val="107000"/>
                        </a:lnSpc>
                        <a:spcAft>
                          <a:spcPts val="800"/>
                        </a:spcAft>
                      </a:pPr>
                      <a:r>
                        <a:rPr lang="en-AU" sz="1400" dirty="0">
                          <a:effectLst/>
                        </a:rPr>
                        <a:t>&lt;1999</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solidFill>
                      <a:schemeClr val="accent5">
                        <a:lumMod val="50000"/>
                      </a:schemeClr>
                    </a:solidFill>
                  </a:tcPr>
                </a:tc>
                <a:tc>
                  <a:txBody>
                    <a:bodyPr/>
                    <a:lstStyle/>
                    <a:p>
                      <a:pPr algn="ctr">
                        <a:lnSpc>
                          <a:spcPct val="107000"/>
                        </a:lnSpc>
                        <a:spcAft>
                          <a:spcPts val="800"/>
                        </a:spcAft>
                      </a:pPr>
                      <a:r>
                        <a:rPr lang="en-AU" sz="1400" dirty="0">
                          <a:effectLst/>
                        </a:rPr>
                        <a:t>392</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535</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$385,000</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extLst>
                  <a:ext uri="{0D108BD9-81ED-4DB2-BD59-A6C34878D82A}">
                    <a16:rowId xmlns:a16="http://schemas.microsoft.com/office/drawing/2014/main" val="40258959"/>
                  </a:ext>
                </a:extLst>
              </a:tr>
              <a:tr h="360962">
                <a:tc>
                  <a:txBody>
                    <a:bodyPr/>
                    <a:lstStyle/>
                    <a:p>
                      <a:pPr algn="ctr">
                        <a:lnSpc>
                          <a:spcPct val="107000"/>
                        </a:lnSpc>
                        <a:spcAft>
                          <a:spcPts val="800"/>
                        </a:spcAft>
                      </a:pPr>
                      <a:r>
                        <a:rPr lang="en-AU" sz="1400" dirty="0">
                          <a:effectLst/>
                        </a:rPr>
                        <a:t>2000 - 4999</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solidFill>
                      <a:schemeClr val="accent5">
                        <a:lumMod val="50000"/>
                      </a:schemeClr>
                    </a:solidFill>
                  </a:tcPr>
                </a:tc>
                <a:tc>
                  <a:txBody>
                    <a:bodyPr/>
                    <a:lstStyle/>
                    <a:p>
                      <a:pPr algn="ctr">
                        <a:lnSpc>
                          <a:spcPct val="107000"/>
                        </a:lnSpc>
                        <a:spcAft>
                          <a:spcPts val="800"/>
                        </a:spcAft>
                      </a:pPr>
                      <a:r>
                        <a:rPr lang="en-AU" sz="1400" dirty="0">
                          <a:effectLst/>
                        </a:rPr>
                        <a:t>271</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3005</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$780,000</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extLst>
                  <a:ext uri="{0D108BD9-81ED-4DB2-BD59-A6C34878D82A}">
                    <a16:rowId xmlns:a16="http://schemas.microsoft.com/office/drawing/2014/main" val="573271470"/>
                  </a:ext>
                </a:extLst>
              </a:tr>
              <a:tr h="360962">
                <a:tc>
                  <a:txBody>
                    <a:bodyPr/>
                    <a:lstStyle/>
                    <a:p>
                      <a:pPr algn="ctr">
                        <a:lnSpc>
                          <a:spcPct val="107000"/>
                        </a:lnSpc>
                        <a:spcAft>
                          <a:spcPts val="800"/>
                        </a:spcAft>
                      </a:pPr>
                      <a:r>
                        <a:rPr lang="en-AU" sz="1400" dirty="0">
                          <a:effectLst/>
                        </a:rPr>
                        <a:t>5000 - 9999</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solidFill>
                      <a:schemeClr val="accent5">
                        <a:lumMod val="50000"/>
                      </a:schemeClr>
                    </a:solidFill>
                  </a:tcPr>
                </a:tc>
                <a:tc>
                  <a:txBody>
                    <a:bodyPr/>
                    <a:lstStyle/>
                    <a:p>
                      <a:pPr algn="ctr">
                        <a:lnSpc>
                          <a:spcPct val="107000"/>
                        </a:lnSpc>
                        <a:spcAft>
                          <a:spcPts val="800"/>
                        </a:spcAft>
                      </a:pPr>
                      <a:r>
                        <a:rPr lang="en-AU" sz="1400" dirty="0">
                          <a:effectLst/>
                        </a:rPr>
                        <a:t>118</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6,579</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$1,008,250</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extLst>
                  <a:ext uri="{0D108BD9-81ED-4DB2-BD59-A6C34878D82A}">
                    <a16:rowId xmlns:a16="http://schemas.microsoft.com/office/drawing/2014/main" val="495178613"/>
                  </a:ext>
                </a:extLst>
              </a:tr>
              <a:tr h="360962">
                <a:tc>
                  <a:txBody>
                    <a:bodyPr/>
                    <a:lstStyle/>
                    <a:p>
                      <a:pPr algn="ctr">
                        <a:lnSpc>
                          <a:spcPct val="107000"/>
                        </a:lnSpc>
                        <a:spcAft>
                          <a:spcPts val="800"/>
                        </a:spcAft>
                      </a:pPr>
                      <a:r>
                        <a:rPr lang="en-AU" sz="1400" dirty="0">
                          <a:effectLst/>
                        </a:rPr>
                        <a:t>10,000 - 19,999</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solidFill>
                      <a:schemeClr val="accent5">
                        <a:lumMod val="50000"/>
                      </a:schemeClr>
                    </a:solidFill>
                  </a:tcPr>
                </a:tc>
                <a:tc>
                  <a:txBody>
                    <a:bodyPr/>
                    <a:lstStyle/>
                    <a:p>
                      <a:pPr algn="ctr">
                        <a:lnSpc>
                          <a:spcPct val="107000"/>
                        </a:lnSpc>
                        <a:spcAft>
                          <a:spcPts val="800"/>
                        </a:spcAft>
                      </a:pPr>
                      <a:r>
                        <a:rPr lang="en-AU" sz="1400" dirty="0">
                          <a:effectLst/>
                        </a:rPr>
                        <a:t>79</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12,830</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$1,716,000</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extLst>
                  <a:ext uri="{0D108BD9-81ED-4DB2-BD59-A6C34878D82A}">
                    <a16:rowId xmlns:a16="http://schemas.microsoft.com/office/drawing/2014/main" val="2907354882"/>
                  </a:ext>
                </a:extLst>
              </a:tr>
              <a:tr h="331168">
                <a:tc>
                  <a:txBody>
                    <a:bodyPr/>
                    <a:lstStyle/>
                    <a:p>
                      <a:pPr algn="ctr">
                        <a:lnSpc>
                          <a:spcPct val="107000"/>
                        </a:lnSpc>
                        <a:spcAft>
                          <a:spcPts val="800"/>
                        </a:spcAft>
                      </a:pPr>
                      <a:r>
                        <a:rPr lang="en-AU" sz="1400" dirty="0">
                          <a:effectLst/>
                        </a:rPr>
                        <a:t>20,000 +</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solidFill>
                      <a:schemeClr val="accent5">
                        <a:lumMod val="50000"/>
                      </a:schemeClr>
                    </a:solidFill>
                  </a:tcPr>
                </a:tc>
                <a:tc>
                  <a:txBody>
                    <a:bodyPr/>
                    <a:lstStyle/>
                    <a:p>
                      <a:pPr algn="ctr">
                        <a:lnSpc>
                          <a:spcPct val="107000"/>
                        </a:lnSpc>
                        <a:spcAft>
                          <a:spcPts val="800"/>
                        </a:spcAft>
                      </a:pPr>
                      <a:r>
                        <a:rPr lang="en-AU" sz="1400" dirty="0">
                          <a:effectLst/>
                        </a:rPr>
                        <a:t>97</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32,060</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$3,025,000</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extLst>
                  <a:ext uri="{0D108BD9-81ED-4DB2-BD59-A6C34878D82A}">
                    <a16:rowId xmlns:a16="http://schemas.microsoft.com/office/drawing/2014/main" val="753491250"/>
                  </a:ext>
                </a:extLst>
              </a:tr>
              <a:tr h="360962">
                <a:tc>
                  <a:txBody>
                    <a:bodyPr/>
                    <a:lstStyle/>
                    <a:p>
                      <a:pPr algn="ctr">
                        <a:lnSpc>
                          <a:spcPct val="107000"/>
                        </a:lnSpc>
                        <a:spcAft>
                          <a:spcPts val="800"/>
                        </a:spcAft>
                      </a:pPr>
                      <a:r>
                        <a:rPr lang="en-AU" sz="1400" dirty="0">
                          <a:effectLst/>
                        </a:rPr>
                        <a:t>Total </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solidFill>
                      <a:schemeClr val="accent5">
                        <a:lumMod val="50000"/>
                      </a:schemeClr>
                    </a:solidFill>
                  </a:tcPr>
                </a:tc>
                <a:tc>
                  <a:txBody>
                    <a:bodyPr/>
                    <a:lstStyle/>
                    <a:p>
                      <a:pPr algn="ctr">
                        <a:lnSpc>
                          <a:spcPct val="107000"/>
                        </a:lnSpc>
                        <a:spcAft>
                          <a:spcPts val="800"/>
                        </a:spcAft>
                      </a:pPr>
                      <a:r>
                        <a:rPr lang="en-AU" sz="1400" dirty="0">
                          <a:effectLst/>
                        </a:rPr>
                        <a:t>957</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2,503</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algn="ctr">
                        <a:lnSpc>
                          <a:spcPct val="107000"/>
                        </a:lnSpc>
                        <a:spcAft>
                          <a:spcPts val="800"/>
                        </a:spcAft>
                      </a:pPr>
                      <a:r>
                        <a:rPr lang="en-AU" sz="1400" dirty="0">
                          <a:effectLst/>
                        </a:rPr>
                        <a:t>$700,000</a:t>
                      </a:r>
                      <a:endParaRPr lang="en-AU" sz="1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extLst>
                  <a:ext uri="{0D108BD9-81ED-4DB2-BD59-A6C34878D82A}">
                    <a16:rowId xmlns:a16="http://schemas.microsoft.com/office/drawing/2014/main" val="1321261990"/>
                  </a:ext>
                </a:extLst>
              </a:tr>
            </a:tbl>
          </a:graphicData>
        </a:graphic>
      </p:graphicFrame>
      <p:sp>
        <p:nvSpPr>
          <p:cNvPr id="4" name="Rectangle 3">
            <a:extLst>
              <a:ext uri="{FF2B5EF4-FFF2-40B4-BE49-F238E27FC236}">
                <a16:creationId xmlns:a16="http://schemas.microsoft.com/office/drawing/2014/main" id="{CA8C2C76-B331-4CFF-BF39-DADA6D916D9A}"/>
              </a:ext>
            </a:extLst>
          </p:cNvPr>
          <p:cNvSpPr/>
          <p:nvPr/>
        </p:nvSpPr>
        <p:spPr>
          <a:xfrm>
            <a:off x="1248000" y="1163782"/>
            <a:ext cx="7613367" cy="7232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B18D992-36EC-4F57-BC7F-0C6F2402EA6F}"/>
              </a:ext>
            </a:extLst>
          </p:cNvPr>
          <p:cNvSpPr/>
          <p:nvPr/>
        </p:nvSpPr>
        <p:spPr>
          <a:xfrm>
            <a:off x="1248000" y="2639635"/>
            <a:ext cx="7613367" cy="286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0677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CF0E4F31-CC52-4DC0-B393-5C451E3310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305"/>
          <a:stretch/>
        </p:blipFill>
        <p:spPr>
          <a:xfrm>
            <a:off x="4392802" y="792629"/>
            <a:ext cx="4849230" cy="6357026"/>
          </a:xfrm>
          <a:prstGeom prst="rect">
            <a:avLst/>
          </a:prstGeom>
        </p:spPr>
      </p:pic>
      <p:sp>
        <p:nvSpPr>
          <p:cNvPr id="4" name="Title 1">
            <a:extLst>
              <a:ext uri="{FF2B5EF4-FFF2-40B4-BE49-F238E27FC236}">
                <a16:creationId xmlns:a16="http://schemas.microsoft.com/office/drawing/2014/main" id="{28E1A0B7-DC2B-4C72-9B82-58761E9E932B}"/>
              </a:ext>
            </a:extLst>
          </p:cNvPr>
          <p:cNvSpPr txBox="1">
            <a:spLocks/>
          </p:cNvSpPr>
          <p:nvPr/>
        </p:nvSpPr>
        <p:spPr>
          <a:xfrm>
            <a:off x="783454" y="374296"/>
            <a:ext cx="6588211" cy="83666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2285C"/>
                </a:solidFill>
                <a:latin typeface="Calibri" panose="020F0502020204030204" pitchFamily="34" charset="0"/>
                <a:cs typeface="Calibri" panose="020F0502020204030204" pitchFamily="34" charset="0"/>
              </a:rPr>
              <a:t>Development Enquiries in </a:t>
            </a:r>
          </a:p>
          <a:p>
            <a:r>
              <a:rPr lang="en-US" sz="2400" b="1" dirty="0">
                <a:solidFill>
                  <a:srgbClr val="22285C"/>
                </a:solidFill>
                <a:latin typeface="Calibri" panose="020F0502020204030204" pitchFamily="34" charset="0"/>
                <a:cs typeface="Calibri" panose="020F0502020204030204" pitchFamily="34" charset="0"/>
              </a:rPr>
              <a:t>Study Area c. 5-year period</a:t>
            </a:r>
          </a:p>
        </p:txBody>
      </p:sp>
      <p:sp>
        <p:nvSpPr>
          <p:cNvPr id="5" name="Subtitle 2">
            <a:extLst>
              <a:ext uri="{FF2B5EF4-FFF2-40B4-BE49-F238E27FC236}">
                <a16:creationId xmlns:a16="http://schemas.microsoft.com/office/drawing/2014/main" id="{B671E633-75D9-4266-8C1A-4E57398E4C38}"/>
              </a:ext>
            </a:extLst>
          </p:cNvPr>
          <p:cNvSpPr txBox="1">
            <a:spLocks/>
          </p:cNvSpPr>
          <p:nvPr/>
        </p:nvSpPr>
        <p:spPr>
          <a:xfrm>
            <a:off x="619020" y="3704931"/>
            <a:ext cx="6917078" cy="3570051"/>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gn="just">
              <a:lnSpc>
                <a:spcPct val="100000"/>
              </a:lnSpc>
              <a:spcBef>
                <a:spcPts val="300"/>
              </a:spcBef>
              <a:spcAft>
                <a:spcPts val="300"/>
              </a:spcAft>
              <a:buClr>
                <a:srgbClr val="0070C0"/>
              </a:buClr>
              <a:buFont typeface="Symbol" panose="05050102010706020507" pitchFamily="18" charset="2"/>
              <a:buChar char=""/>
            </a:pPr>
            <a:r>
              <a:rPr lang="en-US" sz="1800" dirty="0">
                <a:latin typeface="Calibri" panose="020F0502020204030204" pitchFamily="34" charset="0"/>
                <a:ea typeface="Calibri" panose="020F0502020204030204" pitchFamily="34" charset="0"/>
              </a:rPr>
              <a:t>Total study area circa 508 hectares (if you exclude transport corridors, open space, Caravan &amp; Tourist Park and existing improved commercial land) </a:t>
            </a:r>
          </a:p>
          <a:p>
            <a:pPr marL="800100" lvl="1" indent="-342900" algn="just">
              <a:lnSpc>
                <a:spcPct val="100000"/>
              </a:lnSpc>
              <a:spcBef>
                <a:spcPts val="300"/>
              </a:spcBef>
              <a:spcAft>
                <a:spcPts val="300"/>
              </a:spcAft>
              <a:buClr>
                <a:srgbClr val="0070C0"/>
              </a:buClr>
              <a:buFont typeface="Symbol" panose="05050102010706020507" pitchFamily="18" charset="2"/>
              <a:buChar char=""/>
            </a:pPr>
            <a:r>
              <a:rPr lang="en-US" sz="1800" dirty="0">
                <a:latin typeface="Calibri" panose="020F0502020204030204" pitchFamily="34" charset="0"/>
                <a:ea typeface="Calibri" panose="020F0502020204030204" pitchFamily="34" charset="0"/>
              </a:rPr>
              <a:t>This demonstrates existing demand for about 15 gross hectares per annum</a:t>
            </a:r>
            <a:r>
              <a:rPr lang="en-AU" sz="1800" dirty="0">
                <a:solidFill>
                  <a:schemeClr val="tx1">
                    <a:lumMod val="85000"/>
                    <a:lumOff val="15000"/>
                  </a:schemeClr>
                </a:solidFill>
                <a:latin typeface="+mj-lt"/>
                <a:ea typeface="Calibri" panose="020F0502020204030204" pitchFamily="34" charset="0"/>
              </a:rPr>
              <a:t>.</a:t>
            </a:r>
            <a:endParaRPr lang="en-US" sz="1800" dirty="0">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706D3E89-E05A-445E-A850-B910B48BC6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09" y="-5824"/>
            <a:ext cx="523726" cy="6863824"/>
          </a:xfrm>
          <a:prstGeom prst="rect">
            <a:avLst/>
          </a:prstGeom>
        </p:spPr>
      </p:pic>
      <p:sp>
        <p:nvSpPr>
          <p:cNvPr id="7" name="TextBox 6">
            <a:extLst>
              <a:ext uri="{FF2B5EF4-FFF2-40B4-BE49-F238E27FC236}">
                <a16:creationId xmlns:a16="http://schemas.microsoft.com/office/drawing/2014/main" id="{668B7ECA-8B5C-486D-A03A-38DF03A66CCA}"/>
              </a:ext>
            </a:extLst>
          </p:cNvPr>
          <p:cNvSpPr txBox="1"/>
          <p:nvPr/>
        </p:nvSpPr>
        <p:spPr>
          <a:xfrm>
            <a:off x="603580" y="1210962"/>
            <a:ext cx="3765316" cy="2739211"/>
          </a:xfrm>
          <a:prstGeom prst="rect">
            <a:avLst/>
          </a:prstGeom>
          <a:noFill/>
        </p:spPr>
        <p:txBody>
          <a:bodyPr wrap="square">
            <a:spAutoFit/>
          </a:bodyPr>
          <a:lstStyle/>
          <a:p>
            <a:pPr marL="800100" lvl="1" indent="-342900" algn="just">
              <a:spcBef>
                <a:spcPts val="300"/>
              </a:spcBef>
              <a:spcAft>
                <a:spcPts val="300"/>
              </a:spcAft>
              <a:buClr>
                <a:srgbClr val="0070C0"/>
              </a:buClr>
              <a:buFont typeface="Symbol" panose="05050102010706020507" pitchFamily="18" charset="2"/>
              <a:buChar char=""/>
            </a:pPr>
            <a:r>
              <a:rPr lang="en-GB" sz="1800" dirty="0">
                <a:latin typeface="Calibri" panose="020F0502020204030204" pitchFamily="34" charset="0"/>
              </a:rPr>
              <a:t>Study Area covers 950 hectares of land and approximately 280 individual land parcels</a:t>
            </a:r>
          </a:p>
          <a:p>
            <a:pPr marL="800100" lvl="1" indent="-342900" algn="just">
              <a:lnSpc>
                <a:spcPct val="100000"/>
              </a:lnSpc>
              <a:spcBef>
                <a:spcPts val="300"/>
              </a:spcBef>
              <a:spcAft>
                <a:spcPts val="300"/>
              </a:spcAft>
              <a:buClr>
                <a:srgbClr val="0070C0"/>
              </a:buClr>
              <a:buFont typeface="Symbol" panose="05050102010706020507" pitchFamily="18" charset="2"/>
              <a:buChar char=""/>
            </a:pPr>
            <a:r>
              <a:rPr lang="en-US" sz="1800" dirty="0">
                <a:latin typeface="Calibri" panose="020F0502020204030204" pitchFamily="34" charset="0"/>
                <a:ea typeface="Calibri" panose="020F0502020204030204" pitchFamily="34" charset="0"/>
              </a:rPr>
              <a:t>76 hectares of land affected by Development Applications or development enquiries in last circa 5 years</a:t>
            </a:r>
          </a:p>
          <a:p>
            <a:pPr marL="800100" lvl="1" indent="-342900" algn="just">
              <a:lnSpc>
                <a:spcPct val="100000"/>
              </a:lnSpc>
              <a:spcBef>
                <a:spcPts val="300"/>
              </a:spcBef>
              <a:spcAft>
                <a:spcPts val="300"/>
              </a:spcAft>
              <a:buClr>
                <a:srgbClr val="0070C0"/>
              </a:buClr>
              <a:buFont typeface="Symbol" panose="05050102010706020507" pitchFamily="18" charset="2"/>
              <a:buChar char=""/>
            </a:pPr>
            <a:endParaRPr lang="en-US"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8302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8135" y="895138"/>
            <a:ext cx="7764270" cy="5201900"/>
          </a:xfrm>
        </p:spPr>
        <p:txBody>
          <a:bodyPr>
            <a:noAutofit/>
          </a:bodyPr>
          <a:lstStyle/>
          <a:p>
            <a:pPr marL="523240" indent="-342900" algn="l">
              <a:spcBef>
                <a:spcPts val="700"/>
              </a:spcBef>
              <a:spcAft>
                <a:spcPts val="700"/>
              </a:spcAft>
              <a:buFont typeface="Arial" panose="020B0604020202020204" pitchFamily="34" charset="0"/>
              <a:buChar char="•"/>
            </a:pPr>
            <a:r>
              <a:rPr lang="en-AU" sz="2000" dirty="0">
                <a:effectLst/>
                <a:latin typeface="Calibri" panose="020F0502020204030204" pitchFamily="34" charset="0"/>
                <a:ea typeface="Times New Roman" panose="02020603050405020304" pitchFamily="18" charset="0"/>
              </a:rPr>
              <a:t>Development of 508 hectares of employment land at 14-15 gross hectares over 35 years could deliver the following economic outcomes using benchmark standards</a:t>
            </a:r>
          </a:p>
          <a:p>
            <a:pPr marL="1437640" lvl="2" indent="-342900" algn="just">
              <a:spcBef>
                <a:spcPts val="700"/>
              </a:spcBef>
              <a:spcAft>
                <a:spcPts val="700"/>
              </a:spcAft>
              <a:buFont typeface="Wingdings" panose="05000000000000000000" pitchFamily="2" charset="2"/>
              <a:buChar char="Ø"/>
            </a:pPr>
            <a:r>
              <a:rPr lang="en-AU" sz="1600" dirty="0">
                <a:effectLst/>
                <a:latin typeface="Calibri" panose="020F0502020204030204" pitchFamily="34" charset="0"/>
                <a:ea typeface="Times New Roman" panose="02020603050405020304" pitchFamily="18" charset="0"/>
              </a:rPr>
              <a:t>915,000m2 of employment floor space</a:t>
            </a:r>
          </a:p>
          <a:p>
            <a:pPr marL="1437640" lvl="2" indent="-342900" algn="just">
              <a:spcBef>
                <a:spcPts val="700"/>
              </a:spcBef>
              <a:spcAft>
                <a:spcPts val="700"/>
              </a:spcAft>
              <a:buFont typeface="Wingdings" panose="05000000000000000000" pitchFamily="2" charset="2"/>
              <a:buChar char="Ø"/>
            </a:pPr>
            <a:r>
              <a:rPr lang="en-AU" sz="1600" dirty="0">
                <a:latin typeface="Calibri" panose="020F0502020204030204" pitchFamily="34" charset="0"/>
                <a:ea typeface="Times New Roman" panose="02020603050405020304" pitchFamily="18" charset="0"/>
              </a:rPr>
              <a:t>6,715 permanent employees (FTE)</a:t>
            </a:r>
          </a:p>
          <a:p>
            <a:pPr marL="800100" lvl="1" indent="-342900" algn="just">
              <a:lnSpc>
                <a:spcPct val="100000"/>
              </a:lnSpc>
              <a:spcBef>
                <a:spcPts val="300"/>
              </a:spcBef>
              <a:spcAft>
                <a:spcPts val="300"/>
              </a:spcAft>
              <a:buClr>
                <a:srgbClr val="0070C0"/>
              </a:buClr>
              <a:buFont typeface="Symbol" panose="05050102010706020507" pitchFamily="18" charset="2"/>
              <a:buChar char=""/>
            </a:pPr>
            <a:endParaRPr lang="en-US" sz="2000" b="1" dirty="0">
              <a:latin typeface="Calibri" panose="020F0502020204030204" pitchFamily="34" charset="0"/>
              <a:ea typeface="Calibri" panose="020F0502020204030204" pitchFamily="34" charset="0"/>
            </a:endParaRPr>
          </a:p>
          <a:p>
            <a:pPr marL="457200" indent="-457200" algn="l">
              <a:lnSpc>
                <a:spcPct val="100000"/>
              </a:lnSpc>
              <a:buClr>
                <a:srgbClr val="22285C"/>
              </a:buClr>
              <a:buFont typeface="Arial" panose="020B0604020202020204" pitchFamily="34" charset="0"/>
              <a:buChar char="•"/>
            </a:pPr>
            <a:endParaRPr lang="en-US" sz="2000" dirty="0">
              <a:latin typeface="Calibri" panose="020F0502020204030204" pitchFamily="34" charset="0"/>
            </a:endParaRPr>
          </a:p>
          <a:p>
            <a:pPr marL="457200" indent="-457200" algn="l">
              <a:lnSpc>
                <a:spcPct val="100000"/>
              </a:lnSpc>
              <a:buClr>
                <a:srgbClr val="22285C"/>
              </a:buClr>
              <a:buFont typeface="Arial" panose="020B0604020202020204" pitchFamily="34" charset="0"/>
              <a:buChar char="•"/>
            </a:pPr>
            <a:endParaRPr lang="en-US" sz="2000" dirty="0">
              <a:latin typeface="Calibri" panose="020F0502020204030204" pitchFamily="34" charset="0"/>
            </a:endParaRPr>
          </a:p>
          <a:p>
            <a:pPr marL="457200" indent="-457200" algn="l">
              <a:lnSpc>
                <a:spcPct val="100000"/>
              </a:lnSpc>
              <a:buClr>
                <a:srgbClr val="22285C"/>
              </a:buClr>
              <a:buFont typeface="Arial" panose="020B0604020202020204" pitchFamily="34" charset="0"/>
              <a:buChar char="•"/>
            </a:pPr>
            <a:endParaRPr lang="en-US" sz="2000" dirty="0">
              <a:latin typeface="Calibri" panose="020F0502020204030204" pitchFamily="34" charset="0"/>
            </a:endParaRPr>
          </a:p>
          <a:p>
            <a:pPr marL="457200" indent="-457200" algn="l">
              <a:lnSpc>
                <a:spcPct val="100000"/>
              </a:lnSpc>
              <a:buClr>
                <a:srgbClr val="22285C"/>
              </a:buClr>
              <a:buFont typeface="Arial" panose="020B0604020202020204" pitchFamily="34" charset="0"/>
              <a:buChar char="•"/>
            </a:pPr>
            <a:endParaRPr lang="en-US" sz="2000" dirty="0">
              <a:latin typeface="Calibri" panose="020F0502020204030204" pitchFamily="34" charset="0"/>
            </a:endParaRPr>
          </a:p>
          <a:p>
            <a:pPr marL="457200" indent="-457200" algn="l">
              <a:lnSpc>
                <a:spcPct val="100000"/>
              </a:lnSpc>
              <a:buClr>
                <a:srgbClr val="22285C"/>
              </a:buClr>
              <a:buFont typeface="Arial" panose="020B0604020202020204" pitchFamily="34" charset="0"/>
              <a:buChar char="•"/>
            </a:pPr>
            <a:endParaRPr lang="en-US" sz="2000" dirty="0">
              <a:latin typeface="Calibri" panose="020F0502020204030204" pitchFamily="34" charset="0"/>
            </a:endParaRPr>
          </a:p>
          <a:p>
            <a:pPr marL="457200" indent="-457200" algn="l">
              <a:lnSpc>
                <a:spcPct val="100000"/>
              </a:lnSpc>
              <a:buClr>
                <a:srgbClr val="22285C"/>
              </a:buClr>
              <a:buFont typeface="Arial" panose="020B0604020202020204" pitchFamily="34" charset="0"/>
              <a:buChar char="•"/>
            </a:pPr>
            <a:endParaRPr lang="en-US" sz="2000" dirty="0">
              <a:latin typeface="Calibri" panose="020F0502020204030204" pitchFamily="34" charset="0"/>
            </a:endParaRPr>
          </a:p>
          <a:p>
            <a:pPr marL="457200" indent="-457200" algn="l">
              <a:lnSpc>
                <a:spcPct val="100000"/>
              </a:lnSpc>
              <a:buClr>
                <a:srgbClr val="22285C"/>
              </a:buClr>
              <a:buFont typeface="Arial" panose="020B0604020202020204" pitchFamily="34" charset="0"/>
              <a:buChar char="•"/>
            </a:pPr>
            <a:endParaRPr lang="en-US" sz="2000" dirty="0">
              <a:latin typeface="Calibri" panose="020F0502020204030204" pitchFamily="34" charset="0"/>
            </a:endParaRPr>
          </a:p>
          <a:p>
            <a:pPr marL="457200" indent="-457200" algn="l">
              <a:lnSpc>
                <a:spcPct val="100000"/>
              </a:lnSpc>
              <a:buClr>
                <a:srgbClr val="22285C"/>
              </a:buClr>
              <a:buFont typeface="Arial" panose="020B0604020202020204" pitchFamily="34" charset="0"/>
              <a:buChar char="•"/>
            </a:pPr>
            <a:endParaRPr lang="en-US" sz="2000" dirty="0">
              <a:latin typeface="Calibri" panose="020F0502020204030204" pitchFamily="34" charset="0"/>
            </a:endParaRPr>
          </a:p>
          <a:p>
            <a:pPr marL="457200" indent="-457200" algn="l">
              <a:lnSpc>
                <a:spcPct val="150000"/>
              </a:lnSpc>
              <a:buClr>
                <a:srgbClr val="22285C"/>
              </a:buClr>
              <a:buFont typeface="Arial" panose="020B0604020202020204" pitchFamily="34" charset="0"/>
              <a:buChar char="•"/>
            </a:pPr>
            <a:endParaRPr lang="en-AU" sz="2800" dirty="0">
              <a:solidFill>
                <a:schemeClr val="tx1">
                  <a:lumMod val="85000"/>
                  <a:lumOff val="15000"/>
                </a:schemeClr>
              </a:solidFill>
              <a:latin typeface="+mj-lt"/>
            </a:endParaRPr>
          </a:p>
        </p:txBody>
      </p:sp>
      <p:sp>
        <p:nvSpPr>
          <p:cNvPr id="6" name="Title 1"/>
          <p:cNvSpPr>
            <a:spLocks noGrp="1"/>
          </p:cNvSpPr>
          <p:nvPr>
            <p:ph type="ctrTitle"/>
          </p:nvPr>
        </p:nvSpPr>
        <p:spPr>
          <a:xfrm>
            <a:off x="978135" y="185799"/>
            <a:ext cx="6588211" cy="642407"/>
          </a:xfrm>
        </p:spPr>
        <p:txBody>
          <a:bodyPr>
            <a:normAutofit/>
          </a:bodyPr>
          <a:lstStyle/>
          <a:p>
            <a:pPr algn="l"/>
            <a:r>
              <a:rPr lang="en-US" sz="2400" b="1" dirty="0">
                <a:solidFill>
                  <a:srgbClr val="22285C"/>
                </a:solidFill>
                <a:latin typeface="Calibri" panose="020F0502020204030204" pitchFamily="34" charset="0"/>
                <a:cs typeface="Calibri" panose="020F0502020204030204" pitchFamily="34" charset="0"/>
              </a:rPr>
              <a:t>Study Area Delivery Predictions</a:t>
            </a:r>
            <a:endParaRPr lang="en-AU" sz="2400" b="1" dirty="0">
              <a:solidFill>
                <a:srgbClr val="22285C"/>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B0C5496-3D9D-43D2-B71F-4882AA3F9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09" y="-5824"/>
            <a:ext cx="523726" cy="6863824"/>
          </a:xfrm>
          <a:prstGeom prst="rect">
            <a:avLst/>
          </a:prstGeom>
        </p:spPr>
      </p:pic>
      <p:graphicFrame>
        <p:nvGraphicFramePr>
          <p:cNvPr id="8" name="Chart 7">
            <a:extLst>
              <a:ext uri="{FF2B5EF4-FFF2-40B4-BE49-F238E27FC236}">
                <a16:creationId xmlns:a16="http://schemas.microsoft.com/office/drawing/2014/main" id="{9A47894C-2B00-473D-9219-AA70D7B3F428}"/>
              </a:ext>
            </a:extLst>
          </p:cNvPr>
          <p:cNvGraphicFramePr/>
          <p:nvPr>
            <p:extLst>
              <p:ext uri="{D42A27DB-BD31-4B8C-83A1-F6EECF244321}">
                <p14:modId xmlns:p14="http://schemas.microsoft.com/office/powerpoint/2010/main" val="1439449548"/>
              </p:ext>
            </p:extLst>
          </p:nvPr>
        </p:nvGraphicFramePr>
        <p:xfrm>
          <a:off x="2082206" y="2834033"/>
          <a:ext cx="4718266" cy="38381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618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0C5496-3D9D-43D2-B71F-4882AA3F9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09" y="-5824"/>
            <a:ext cx="523726" cy="6863824"/>
          </a:xfrm>
          <a:prstGeom prst="rect">
            <a:avLst/>
          </a:prstGeom>
        </p:spPr>
      </p:pic>
      <p:sp>
        <p:nvSpPr>
          <p:cNvPr id="12" name="Title 1">
            <a:extLst>
              <a:ext uri="{FF2B5EF4-FFF2-40B4-BE49-F238E27FC236}">
                <a16:creationId xmlns:a16="http://schemas.microsoft.com/office/drawing/2014/main" id="{AD41F645-43A8-4311-9753-9EB22117CBBD}"/>
              </a:ext>
            </a:extLst>
          </p:cNvPr>
          <p:cNvSpPr>
            <a:spLocks noGrp="1"/>
          </p:cNvSpPr>
          <p:nvPr>
            <p:ph type="ctrTitle"/>
          </p:nvPr>
        </p:nvSpPr>
        <p:spPr>
          <a:xfrm>
            <a:off x="978135" y="315067"/>
            <a:ext cx="6588211" cy="642407"/>
          </a:xfrm>
        </p:spPr>
        <p:txBody>
          <a:bodyPr>
            <a:normAutofit/>
          </a:bodyPr>
          <a:lstStyle/>
          <a:p>
            <a:pPr algn="l"/>
            <a:r>
              <a:rPr lang="en-US" sz="2400" b="1" dirty="0">
                <a:solidFill>
                  <a:srgbClr val="22285C"/>
                </a:solidFill>
                <a:latin typeface="Calibri" panose="020F0502020204030204" pitchFamily="34" charset="0"/>
                <a:cs typeface="Calibri" panose="020F0502020204030204" pitchFamily="34" charset="0"/>
              </a:rPr>
              <a:t>Regional Context</a:t>
            </a:r>
            <a:endParaRPr lang="en-AU" sz="2400" b="1" dirty="0">
              <a:solidFill>
                <a:srgbClr val="22285C"/>
              </a:solidFill>
              <a:latin typeface="Calibri" panose="020F0502020204030204" pitchFamily="34" charset="0"/>
              <a:cs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94ED0E81-072A-4F5D-97D8-6563811970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22" y="957474"/>
            <a:ext cx="7985519" cy="5899035"/>
          </a:xfrm>
          <a:prstGeom prst="rect">
            <a:avLst/>
          </a:prstGeom>
        </p:spPr>
      </p:pic>
    </p:spTree>
    <p:extLst>
      <p:ext uri="{BB962C8B-B14F-4D97-AF65-F5344CB8AC3E}">
        <p14:creationId xmlns:p14="http://schemas.microsoft.com/office/powerpoint/2010/main" val="159863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72220989-420E-42E5-84C8-4ACAE0D68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27" y="0"/>
            <a:ext cx="4848301" cy="6858000"/>
          </a:xfrm>
          <a:prstGeom prst="rect">
            <a:avLst/>
          </a:prstGeom>
        </p:spPr>
      </p:pic>
      <p:sp>
        <p:nvSpPr>
          <p:cNvPr id="4" name="Title 1">
            <a:extLst>
              <a:ext uri="{FF2B5EF4-FFF2-40B4-BE49-F238E27FC236}">
                <a16:creationId xmlns:a16="http://schemas.microsoft.com/office/drawing/2014/main" id="{AC174DFA-1B2C-4791-B720-2AA469849574}"/>
              </a:ext>
            </a:extLst>
          </p:cNvPr>
          <p:cNvSpPr txBox="1">
            <a:spLocks/>
          </p:cNvSpPr>
          <p:nvPr/>
        </p:nvSpPr>
        <p:spPr>
          <a:xfrm>
            <a:off x="1699981" y="2613931"/>
            <a:ext cx="6588211" cy="64240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dirty="0">
                <a:solidFill>
                  <a:schemeClr val="bg1"/>
                </a:solidFill>
                <a:latin typeface="Calibri" panose="020F0502020204030204" pitchFamily="34" charset="0"/>
                <a:cs typeface="Calibri" panose="020F0502020204030204" pitchFamily="34" charset="0"/>
              </a:rPr>
              <a:t>Draft Structure Plan (Technical Level)</a:t>
            </a:r>
          </a:p>
        </p:txBody>
      </p:sp>
    </p:spTree>
    <p:extLst>
      <p:ext uri="{BB962C8B-B14F-4D97-AF65-F5344CB8AC3E}">
        <p14:creationId xmlns:p14="http://schemas.microsoft.com/office/powerpoint/2010/main" val="429120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439596-303E-45FC-B357-2B916E8E6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09" y="-5824"/>
            <a:ext cx="523726" cy="6863824"/>
          </a:xfrm>
          <a:prstGeom prst="rect">
            <a:avLst/>
          </a:prstGeom>
        </p:spPr>
      </p:pic>
      <p:sp>
        <p:nvSpPr>
          <p:cNvPr id="6" name="Title 1">
            <a:extLst>
              <a:ext uri="{FF2B5EF4-FFF2-40B4-BE49-F238E27FC236}">
                <a16:creationId xmlns:a16="http://schemas.microsoft.com/office/drawing/2014/main" id="{247DC237-F7DA-4AD0-AA02-555D385E843C}"/>
              </a:ext>
            </a:extLst>
          </p:cNvPr>
          <p:cNvSpPr txBox="1">
            <a:spLocks/>
          </p:cNvSpPr>
          <p:nvPr/>
        </p:nvSpPr>
        <p:spPr>
          <a:xfrm>
            <a:off x="981640" y="396544"/>
            <a:ext cx="7206396" cy="109143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2285C"/>
                </a:solidFill>
                <a:latin typeface="Calibri" panose="020F0502020204030204" pitchFamily="34" charset="0"/>
                <a:cs typeface="Calibri" panose="020F0502020204030204" pitchFamily="34" charset="0"/>
              </a:rPr>
              <a:t>DRAFT – Structure Plan</a:t>
            </a:r>
          </a:p>
          <a:p>
            <a:r>
              <a:rPr lang="en-US" sz="2400" b="1" dirty="0">
                <a:solidFill>
                  <a:srgbClr val="22285C"/>
                </a:solidFill>
                <a:latin typeface="Calibri" panose="020F0502020204030204" pitchFamily="34" charset="0"/>
                <a:cs typeface="Calibri" panose="020F0502020204030204" pitchFamily="34" charset="0"/>
              </a:rPr>
              <a:t>Open Space, Stormwater </a:t>
            </a:r>
          </a:p>
          <a:p>
            <a:r>
              <a:rPr lang="en-US" sz="2400" b="1" dirty="0">
                <a:solidFill>
                  <a:srgbClr val="22285C"/>
                </a:solidFill>
                <a:latin typeface="Calibri" panose="020F0502020204030204" pitchFamily="34" charset="0"/>
                <a:cs typeface="Calibri" panose="020F0502020204030204" pitchFamily="34" charset="0"/>
              </a:rPr>
              <a:t>&amp; Environmental Overlay</a:t>
            </a:r>
          </a:p>
          <a:p>
            <a:endParaRPr lang="en-US" sz="2400" b="1" dirty="0">
              <a:solidFill>
                <a:srgbClr val="22285C"/>
              </a:solidFill>
              <a:latin typeface="Calibri" panose="020F0502020204030204" pitchFamily="34" charset="0"/>
              <a:cs typeface="Calibri" panose="020F0502020204030204" pitchFamily="34" charset="0"/>
            </a:endParaRPr>
          </a:p>
          <a:p>
            <a:endParaRPr lang="en-AU" sz="2400" b="1" dirty="0">
              <a:solidFill>
                <a:srgbClr val="22285C"/>
              </a:solidFill>
              <a:latin typeface="Calibri" panose="020F0502020204030204" pitchFamily="34" charset="0"/>
              <a:cs typeface="Calibri" panose="020F0502020204030204" pitchFamily="34" charset="0"/>
            </a:endParaRPr>
          </a:p>
        </p:txBody>
      </p:sp>
      <p:pic>
        <p:nvPicPr>
          <p:cNvPr id="9" name="Picture 8" descr="Map&#10;&#10;Description automatically generated">
            <a:extLst>
              <a:ext uri="{FF2B5EF4-FFF2-40B4-BE49-F238E27FC236}">
                <a16:creationId xmlns:a16="http://schemas.microsoft.com/office/drawing/2014/main" id="{91C3FE8A-F7FC-439D-9445-FA14A9065B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460" y="-5824"/>
            <a:ext cx="4843540" cy="6858000"/>
          </a:xfrm>
          <a:prstGeom prst="rect">
            <a:avLst/>
          </a:prstGeom>
        </p:spPr>
      </p:pic>
      <p:sp>
        <p:nvSpPr>
          <p:cNvPr id="10" name="TextBox 9">
            <a:extLst>
              <a:ext uri="{FF2B5EF4-FFF2-40B4-BE49-F238E27FC236}">
                <a16:creationId xmlns:a16="http://schemas.microsoft.com/office/drawing/2014/main" id="{F0554E6D-783B-4A0E-A8A6-3C5F4D66606B}"/>
              </a:ext>
            </a:extLst>
          </p:cNvPr>
          <p:cNvSpPr txBox="1"/>
          <p:nvPr/>
        </p:nvSpPr>
        <p:spPr>
          <a:xfrm>
            <a:off x="1174751" y="1854200"/>
            <a:ext cx="2743200" cy="4524315"/>
          </a:xfrm>
          <a:prstGeom prst="rect">
            <a:avLst/>
          </a:prstGeom>
          <a:noFill/>
        </p:spPr>
        <p:txBody>
          <a:bodyPr wrap="square" rtlCol="0">
            <a:spAutoFit/>
          </a:bodyPr>
          <a:lstStyle/>
          <a:p>
            <a:pPr marL="285750" indent="-285750">
              <a:buFont typeface="Arial" panose="020B0604020202020204" pitchFamily="34" charset="0"/>
              <a:buChar char="•"/>
            </a:pPr>
            <a:r>
              <a:rPr lang="en-AU" dirty="0"/>
              <a:t>Stormwater Corridor Connections/Detention Areas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Open Space Corridor Connections including along Northern Connector and out towards St Kilda</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Active Recreation Zone “Noisy Sports”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Environmental and Carbon Sequestration Opportunities</a:t>
            </a:r>
          </a:p>
        </p:txBody>
      </p:sp>
      <p:pic>
        <p:nvPicPr>
          <p:cNvPr id="3" name="Picture 2">
            <a:extLst>
              <a:ext uri="{FF2B5EF4-FFF2-40B4-BE49-F238E27FC236}">
                <a16:creationId xmlns:a16="http://schemas.microsoft.com/office/drawing/2014/main" id="{30EA6553-6272-424E-B176-2D6A1E1E413B}"/>
              </a:ext>
            </a:extLst>
          </p:cNvPr>
          <p:cNvPicPr>
            <a:picLocks noChangeAspect="1"/>
          </p:cNvPicPr>
          <p:nvPr/>
        </p:nvPicPr>
        <p:blipFill>
          <a:blip r:embed="rId5"/>
          <a:stretch>
            <a:fillRect/>
          </a:stretch>
        </p:blipFill>
        <p:spPr>
          <a:xfrm>
            <a:off x="4433495" y="5761258"/>
            <a:ext cx="3449264" cy="948839"/>
          </a:xfrm>
          <a:prstGeom prst="rect">
            <a:avLst/>
          </a:prstGeom>
        </p:spPr>
      </p:pic>
      <p:pic>
        <p:nvPicPr>
          <p:cNvPr id="7" name="Picture 6">
            <a:extLst>
              <a:ext uri="{FF2B5EF4-FFF2-40B4-BE49-F238E27FC236}">
                <a16:creationId xmlns:a16="http://schemas.microsoft.com/office/drawing/2014/main" id="{C313DC5C-915F-400F-B613-528D7291232F}"/>
              </a:ext>
            </a:extLst>
          </p:cNvPr>
          <p:cNvPicPr>
            <a:picLocks noChangeAspect="1"/>
          </p:cNvPicPr>
          <p:nvPr/>
        </p:nvPicPr>
        <p:blipFill>
          <a:blip r:embed="rId6"/>
          <a:stretch>
            <a:fillRect/>
          </a:stretch>
        </p:blipFill>
        <p:spPr>
          <a:xfrm>
            <a:off x="4433495" y="4218852"/>
            <a:ext cx="1834212" cy="1542406"/>
          </a:xfrm>
          <a:prstGeom prst="rect">
            <a:avLst/>
          </a:prstGeom>
        </p:spPr>
      </p:pic>
      <p:sp>
        <p:nvSpPr>
          <p:cNvPr id="8" name="Rectangle 7">
            <a:extLst>
              <a:ext uri="{FF2B5EF4-FFF2-40B4-BE49-F238E27FC236}">
                <a16:creationId xmlns:a16="http://schemas.microsoft.com/office/drawing/2014/main" id="{C0BB7A47-7129-4744-85CB-99B5B202FC18}"/>
              </a:ext>
            </a:extLst>
          </p:cNvPr>
          <p:cNvSpPr/>
          <p:nvPr/>
        </p:nvSpPr>
        <p:spPr>
          <a:xfrm>
            <a:off x="4799023" y="6378515"/>
            <a:ext cx="794583" cy="331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043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439596-303E-45FC-B357-2B916E8E6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09" y="-5824"/>
            <a:ext cx="523726" cy="6863824"/>
          </a:xfrm>
          <a:prstGeom prst="rect">
            <a:avLst/>
          </a:prstGeom>
        </p:spPr>
      </p:pic>
      <p:sp>
        <p:nvSpPr>
          <p:cNvPr id="6" name="Title 1">
            <a:extLst>
              <a:ext uri="{FF2B5EF4-FFF2-40B4-BE49-F238E27FC236}">
                <a16:creationId xmlns:a16="http://schemas.microsoft.com/office/drawing/2014/main" id="{247DC237-F7DA-4AD0-AA02-555D385E843C}"/>
              </a:ext>
            </a:extLst>
          </p:cNvPr>
          <p:cNvSpPr txBox="1">
            <a:spLocks/>
          </p:cNvSpPr>
          <p:nvPr/>
        </p:nvSpPr>
        <p:spPr>
          <a:xfrm>
            <a:off x="981640" y="396544"/>
            <a:ext cx="7206396" cy="109143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2285C"/>
                </a:solidFill>
                <a:latin typeface="Calibri" panose="020F0502020204030204" pitchFamily="34" charset="0"/>
                <a:cs typeface="Calibri" panose="020F0502020204030204" pitchFamily="34" charset="0"/>
              </a:rPr>
              <a:t>DRAFT – Structure Plan</a:t>
            </a:r>
          </a:p>
          <a:p>
            <a:r>
              <a:rPr lang="en-US" sz="2400" b="1" dirty="0">
                <a:solidFill>
                  <a:srgbClr val="22285C"/>
                </a:solidFill>
                <a:latin typeface="Calibri" panose="020F0502020204030204" pitchFamily="34" charset="0"/>
                <a:cs typeface="Calibri" panose="020F0502020204030204" pitchFamily="34" charset="0"/>
              </a:rPr>
              <a:t>Proposed Land Use</a:t>
            </a:r>
          </a:p>
          <a:p>
            <a:endParaRPr lang="en-US" sz="2400" b="1" dirty="0">
              <a:solidFill>
                <a:srgbClr val="22285C"/>
              </a:solidFill>
              <a:latin typeface="Calibri" panose="020F0502020204030204" pitchFamily="34" charset="0"/>
              <a:cs typeface="Calibri" panose="020F0502020204030204" pitchFamily="34" charset="0"/>
            </a:endParaRPr>
          </a:p>
          <a:p>
            <a:endParaRPr lang="en-AU" sz="2400" b="1" dirty="0">
              <a:solidFill>
                <a:srgbClr val="22285C"/>
              </a:solidFill>
              <a:latin typeface="Calibri" panose="020F0502020204030204" pitchFamily="34" charset="0"/>
              <a:cs typeface="Calibri" panose="020F0502020204030204" pitchFamily="34" charset="0"/>
            </a:endParaRPr>
          </a:p>
        </p:txBody>
      </p:sp>
      <p:pic>
        <p:nvPicPr>
          <p:cNvPr id="7" name="Picture 6" descr="Map&#10;&#10;Description automatically generated">
            <a:extLst>
              <a:ext uri="{FF2B5EF4-FFF2-40B4-BE49-F238E27FC236}">
                <a16:creationId xmlns:a16="http://schemas.microsoft.com/office/drawing/2014/main" id="{B3468AA9-D227-44E0-9853-D1D3B0FD43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460" y="-5824"/>
            <a:ext cx="4843540" cy="6858000"/>
          </a:xfrm>
          <a:prstGeom prst="rect">
            <a:avLst/>
          </a:prstGeom>
        </p:spPr>
      </p:pic>
      <p:sp>
        <p:nvSpPr>
          <p:cNvPr id="5" name="TextBox 4">
            <a:extLst>
              <a:ext uri="{FF2B5EF4-FFF2-40B4-BE49-F238E27FC236}">
                <a16:creationId xmlns:a16="http://schemas.microsoft.com/office/drawing/2014/main" id="{1AF418A5-66F6-4299-8044-A594CBB38BE8}"/>
              </a:ext>
            </a:extLst>
          </p:cNvPr>
          <p:cNvSpPr txBox="1"/>
          <p:nvPr/>
        </p:nvSpPr>
        <p:spPr>
          <a:xfrm>
            <a:off x="978135" y="1487978"/>
            <a:ext cx="2743200" cy="4247317"/>
          </a:xfrm>
          <a:prstGeom prst="rect">
            <a:avLst/>
          </a:prstGeom>
          <a:noFill/>
        </p:spPr>
        <p:txBody>
          <a:bodyPr wrap="square" rtlCol="0">
            <a:spAutoFit/>
          </a:bodyPr>
          <a:lstStyle/>
          <a:p>
            <a:pPr marL="285750" indent="-285750">
              <a:buFont typeface="Arial" panose="020B0604020202020204" pitchFamily="34" charset="0"/>
              <a:buChar char="•"/>
            </a:pPr>
            <a:r>
              <a:rPr lang="en-AU" dirty="0"/>
              <a:t>Employment Land reflecting the future required supply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Commercial focus areas around key interchanges for exposure and accessibility</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Active Recreation Zone “Noisy Sports”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Retention of high value rural horticultural</a:t>
            </a:r>
          </a:p>
        </p:txBody>
      </p:sp>
      <p:pic>
        <p:nvPicPr>
          <p:cNvPr id="3" name="Picture 2">
            <a:extLst>
              <a:ext uri="{FF2B5EF4-FFF2-40B4-BE49-F238E27FC236}">
                <a16:creationId xmlns:a16="http://schemas.microsoft.com/office/drawing/2014/main" id="{1E570472-46B2-419E-9441-44E03F8F4FBE}"/>
              </a:ext>
            </a:extLst>
          </p:cNvPr>
          <p:cNvPicPr>
            <a:picLocks noChangeAspect="1"/>
          </p:cNvPicPr>
          <p:nvPr/>
        </p:nvPicPr>
        <p:blipFill>
          <a:blip r:embed="rId5"/>
          <a:stretch>
            <a:fillRect/>
          </a:stretch>
        </p:blipFill>
        <p:spPr>
          <a:xfrm>
            <a:off x="4416082" y="5852159"/>
            <a:ext cx="3181122" cy="884839"/>
          </a:xfrm>
          <a:prstGeom prst="rect">
            <a:avLst/>
          </a:prstGeom>
        </p:spPr>
      </p:pic>
      <p:pic>
        <p:nvPicPr>
          <p:cNvPr id="9" name="Picture 8">
            <a:extLst>
              <a:ext uri="{FF2B5EF4-FFF2-40B4-BE49-F238E27FC236}">
                <a16:creationId xmlns:a16="http://schemas.microsoft.com/office/drawing/2014/main" id="{91AD96EC-766C-4F3D-8CF6-C05A594D2403}"/>
              </a:ext>
            </a:extLst>
          </p:cNvPr>
          <p:cNvPicPr>
            <a:picLocks noChangeAspect="1"/>
          </p:cNvPicPr>
          <p:nvPr/>
        </p:nvPicPr>
        <p:blipFill>
          <a:blip r:embed="rId6"/>
          <a:stretch>
            <a:fillRect/>
          </a:stretch>
        </p:blipFill>
        <p:spPr>
          <a:xfrm>
            <a:off x="4416082" y="3765793"/>
            <a:ext cx="1882265" cy="2086366"/>
          </a:xfrm>
          <a:prstGeom prst="rect">
            <a:avLst/>
          </a:prstGeom>
        </p:spPr>
      </p:pic>
      <p:sp>
        <p:nvSpPr>
          <p:cNvPr id="10" name="Rectangle 9">
            <a:extLst>
              <a:ext uri="{FF2B5EF4-FFF2-40B4-BE49-F238E27FC236}">
                <a16:creationId xmlns:a16="http://schemas.microsoft.com/office/drawing/2014/main" id="{CEC75192-6EA9-4528-AA49-8B93318A371D}"/>
              </a:ext>
            </a:extLst>
          </p:cNvPr>
          <p:cNvSpPr/>
          <p:nvPr/>
        </p:nvSpPr>
        <p:spPr>
          <a:xfrm>
            <a:off x="4754879" y="6412392"/>
            <a:ext cx="794583" cy="324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5555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8135" y="1019829"/>
            <a:ext cx="8301550" cy="5201900"/>
          </a:xfrm>
        </p:spPr>
        <p:txBody>
          <a:bodyPr>
            <a:noAutofit/>
          </a:bodyPr>
          <a:lstStyle/>
          <a:p>
            <a:pPr marL="457200" indent="-457200" algn="l">
              <a:lnSpc>
                <a:spcPct val="150000"/>
              </a:lnSpc>
              <a:buClr>
                <a:srgbClr val="0070C0"/>
              </a:buClr>
              <a:buFont typeface="Arial" panose="020B0604020202020204" pitchFamily="34" charset="0"/>
              <a:buChar char="•"/>
            </a:pPr>
            <a:r>
              <a:rPr lang="en-AU" dirty="0">
                <a:latin typeface="Calibri Light" panose="020F0302020204030204" pitchFamily="34" charset="0"/>
                <a:cs typeface="Calibri Light" panose="020F0302020204030204" pitchFamily="34" charset="0"/>
              </a:rPr>
              <a:t>Study Objectives</a:t>
            </a:r>
          </a:p>
          <a:p>
            <a:pPr marL="457200" indent="-457200" algn="l">
              <a:lnSpc>
                <a:spcPct val="150000"/>
              </a:lnSpc>
              <a:buClr>
                <a:srgbClr val="0070C0"/>
              </a:buClr>
              <a:buFont typeface="Arial" panose="020B0604020202020204" pitchFamily="34" charset="0"/>
              <a:buChar char="•"/>
            </a:pPr>
            <a:r>
              <a:rPr lang="en-AU" dirty="0">
                <a:latin typeface="Calibri Light" panose="020F0302020204030204" pitchFamily="34" charset="0"/>
                <a:cs typeface="Calibri Light" panose="020F0302020204030204" pitchFamily="34" charset="0"/>
              </a:rPr>
              <a:t>Project Milestones</a:t>
            </a:r>
          </a:p>
          <a:p>
            <a:pPr marL="457200" indent="-457200" algn="l">
              <a:lnSpc>
                <a:spcPct val="150000"/>
              </a:lnSpc>
              <a:buClr>
                <a:srgbClr val="0070C0"/>
              </a:buClr>
              <a:buFont typeface="Arial" panose="020B0604020202020204" pitchFamily="34" charset="0"/>
              <a:buChar char="•"/>
            </a:pPr>
            <a:r>
              <a:rPr lang="en-AU" dirty="0">
                <a:latin typeface="Calibri Light" panose="020F0302020204030204" pitchFamily="34" charset="0"/>
                <a:cs typeface="Calibri Light" panose="020F0302020204030204" pitchFamily="34" charset="0"/>
              </a:rPr>
              <a:t>Engagement Process Summary</a:t>
            </a:r>
          </a:p>
          <a:p>
            <a:pPr marL="457200" indent="-457200" algn="l">
              <a:lnSpc>
                <a:spcPct val="150000"/>
              </a:lnSpc>
              <a:buClr>
                <a:srgbClr val="0070C0"/>
              </a:buClr>
              <a:buFont typeface="Arial" panose="020B0604020202020204" pitchFamily="34" charset="0"/>
              <a:buChar char="•"/>
            </a:pPr>
            <a:r>
              <a:rPr lang="en-AU" dirty="0">
                <a:latin typeface="Calibri Light" panose="020F0302020204030204" pitchFamily="34" charset="0"/>
                <a:cs typeface="Calibri Light" panose="020F0302020204030204" pitchFamily="34" charset="0"/>
              </a:rPr>
              <a:t>Future Rezoning/Infrastructure Process Diagram</a:t>
            </a:r>
          </a:p>
          <a:p>
            <a:pPr marL="457200" indent="-457200" algn="l">
              <a:lnSpc>
                <a:spcPct val="150000"/>
              </a:lnSpc>
              <a:buClr>
                <a:srgbClr val="0070C0"/>
              </a:buClr>
              <a:buFont typeface="Arial" panose="020B0604020202020204" pitchFamily="34" charset="0"/>
              <a:buChar char="•"/>
            </a:pPr>
            <a:r>
              <a:rPr lang="en-AU" dirty="0">
                <a:latin typeface="Calibri Light" panose="020F0302020204030204" pitchFamily="34" charset="0"/>
                <a:cs typeface="Calibri Light" panose="020F0302020204030204" pitchFamily="34" charset="0"/>
              </a:rPr>
              <a:t>Industry Needs Analysis – Key Findings (Technical Level)</a:t>
            </a:r>
          </a:p>
          <a:p>
            <a:pPr marL="457200" indent="-457200" algn="l">
              <a:lnSpc>
                <a:spcPct val="150000"/>
              </a:lnSpc>
              <a:buClr>
                <a:srgbClr val="0070C0"/>
              </a:buClr>
              <a:buFont typeface="Arial" panose="020B0604020202020204" pitchFamily="34" charset="0"/>
              <a:buChar char="•"/>
            </a:pPr>
            <a:r>
              <a:rPr lang="en-AU" dirty="0">
                <a:latin typeface="Calibri Light" panose="020F0302020204030204" pitchFamily="34" charset="0"/>
                <a:cs typeface="Calibri Light" panose="020F0302020204030204" pitchFamily="34" charset="0"/>
              </a:rPr>
              <a:t>Draft Structure Plan (Technical Level)</a:t>
            </a:r>
          </a:p>
          <a:p>
            <a:pPr marL="457200" indent="-457200" algn="l">
              <a:lnSpc>
                <a:spcPct val="150000"/>
              </a:lnSpc>
              <a:buClr>
                <a:srgbClr val="0070C0"/>
              </a:buClr>
              <a:buFont typeface="Arial" panose="020B0604020202020204" pitchFamily="34" charset="0"/>
              <a:buChar char="•"/>
            </a:pPr>
            <a:r>
              <a:rPr lang="en-AU" dirty="0">
                <a:latin typeface="Calibri Light" panose="020F0302020204030204" pitchFamily="34" charset="0"/>
                <a:cs typeface="Calibri Light" panose="020F0302020204030204" pitchFamily="34" charset="0"/>
              </a:rPr>
              <a:t>Community Engagement Material</a:t>
            </a:r>
          </a:p>
          <a:p>
            <a:pPr marL="457200" indent="-457200" algn="l">
              <a:lnSpc>
                <a:spcPct val="150000"/>
              </a:lnSpc>
              <a:buClr>
                <a:srgbClr val="0070C0"/>
              </a:buClr>
              <a:buFont typeface="Arial" panose="020B0604020202020204" pitchFamily="34" charset="0"/>
              <a:buChar char="•"/>
            </a:pPr>
            <a:r>
              <a:rPr lang="en-AU" dirty="0">
                <a:latin typeface="Calibri Light" panose="020F0302020204030204" pitchFamily="34" charset="0"/>
                <a:cs typeface="Calibri Light" panose="020F0302020204030204" pitchFamily="34" charset="0"/>
              </a:rPr>
              <a:t>EM Feedback</a:t>
            </a:r>
          </a:p>
          <a:p>
            <a:pPr algn="l">
              <a:lnSpc>
                <a:spcPct val="150000"/>
              </a:lnSpc>
              <a:buClr>
                <a:srgbClr val="22285C"/>
              </a:buClr>
            </a:pPr>
            <a:endParaRPr lang="en-AU" sz="2800" dirty="0">
              <a:solidFill>
                <a:schemeClr val="tx1">
                  <a:lumMod val="85000"/>
                  <a:lumOff val="15000"/>
                </a:schemeClr>
              </a:solidFill>
              <a:latin typeface="+mj-lt"/>
            </a:endParaRPr>
          </a:p>
        </p:txBody>
      </p:sp>
      <p:sp>
        <p:nvSpPr>
          <p:cNvPr id="6" name="Title 1"/>
          <p:cNvSpPr>
            <a:spLocks noGrp="1"/>
          </p:cNvSpPr>
          <p:nvPr>
            <p:ph type="ctrTitle"/>
          </p:nvPr>
        </p:nvSpPr>
        <p:spPr>
          <a:xfrm>
            <a:off x="981640" y="396544"/>
            <a:ext cx="6588211" cy="642407"/>
          </a:xfrm>
        </p:spPr>
        <p:txBody>
          <a:bodyPr>
            <a:normAutofit/>
          </a:bodyPr>
          <a:lstStyle/>
          <a:p>
            <a:pPr algn="l"/>
            <a:r>
              <a:rPr lang="en-AU" sz="2400" b="1" dirty="0">
                <a:solidFill>
                  <a:srgbClr val="22285C"/>
                </a:solidFill>
                <a:latin typeface="Calibri" panose="020F0502020204030204" pitchFamily="34" charset="0"/>
                <a:cs typeface="Calibri" panose="020F0502020204030204" pitchFamily="34" charset="0"/>
              </a:rPr>
              <a:t>Presentation Content</a:t>
            </a:r>
          </a:p>
        </p:txBody>
      </p:sp>
      <p:pic>
        <p:nvPicPr>
          <p:cNvPr id="7" name="Picture 6">
            <a:extLst>
              <a:ext uri="{FF2B5EF4-FFF2-40B4-BE49-F238E27FC236}">
                <a16:creationId xmlns:a16="http://schemas.microsoft.com/office/drawing/2014/main" id="{0B0C5496-3D9D-43D2-B71F-4882AA3F9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01" y="0"/>
            <a:ext cx="523726" cy="6863824"/>
          </a:xfrm>
          <a:prstGeom prst="rect">
            <a:avLst/>
          </a:prstGeom>
        </p:spPr>
      </p:pic>
    </p:spTree>
    <p:extLst>
      <p:ext uri="{BB962C8B-B14F-4D97-AF65-F5344CB8AC3E}">
        <p14:creationId xmlns:p14="http://schemas.microsoft.com/office/powerpoint/2010/main" val="1037632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439596-303E-45FC-B357-2B916E8E6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09" y="-5824"/>
            <a:ext cx="523726" cy="6863824"/>
          </a:xfrm>
          <a:prstGeom prst="rect">
            <a:avLst/>
          </a:prstGeom>
        </p:spPr>
      </p:pic>
      <p:sp>
        <p:nvSpPr>
          <p:cNvPr id="6" name="Title 1">
            <a:extLst>
              <a:ext uri="{FF2B5EF4-FFF2-40B4-BE49-F238E27FC236}">
                <a16:creationId xmlns:a16="http://schemas.microsoft.com/office/drawing/2014/main" id="{247DC237-F7DA-4AD0-AA02-555D385E843C}"/>
              </a:ext>
            </a:extLst>
          </p:cNvPr>
          <p:cNvSpPr txBox="1">
            <a:spLocks/>
          </p:cNvSpPr>
          <p:nvPr/>
        </p:nvSpPr>
        <p:spPr>
          <a:xfrm>
            <a:off x="981640" y="396544"/>
            <a:ext cx="6588211" cy="64240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2285C"/>
                </a:solidFill>
                <a:latin typeface="Calibri" panose="020F0502020204030204" pitchFamily="34" charset="0"/>
                <a:cs typeface="Calibri" panose="020F0502020204030204" pitchFamily="34" charset="0"/>
              </a:rPr>
              <a:t>DRAFT – Structure Plan</a:t>
            </a:r>
          </a:p>
          <a:p>
            <a:r>
              <a:rPr lang="en-US" sz="2400" b="1" dirty="0">
                <a:solidFill>
                  <a:srgbClr val="22285C"/>
                </a:solidFill>
                <a:latin typeface="Calibri" panose="020F0502020204030204" pitchFamily="34" charset="0"/>
                <a:cs typeface="Calibri" panose="020F0502020204030204" pitchFamily="34" charset="0"/>
              </a:rPr>
              <a:t>Traffic &amp; Road Access</a:t>
            </a:r>
          </a:p>
          <a:p>
            <a:endParaRPr lang="en-US" sz="2400" b="1" dirty="0">
              <a:solidFill>
                <a:srgbClr val="22285C"/>
              </a:solidFill>
              <a:latin typeface="Calibri" panose="020F0502020204030204" pitchFamily="34" charset="0"/>
              <a:cs typeface="Calibri" panose="020F0502020204030204" pitchFamily="34" charset="0"/>
            </a:endParaRPr>
          </a:p>
          <a:p>
            <a:endParaRPr lang="en-AU" sz="2400" b="1" dirty="0">
              <a:solidFill>
                <a:srgbClr val="22285C"/>
              </a:solidFill>
              <a:latin typeface="Calibri" panose="020F0502020204030204" pitchFamily="34" charset="0"/>
              <a:cs typeface="Calibri" panose="020F0502020204030204" pitchFamily="34" charset="0"/>
            </a:endParaRPr>
          </a:p>
        </p:txBody>
      </p:sp>
      <p:pic>
        <p:nvPicPr>
          <p:cNvPr id="7" name="Picture 6" descr="Map&#10;&#10;Description automatically generated">
            <a:extLst>
              <a:ext uri="{FF2B5EF4-FFF2-40B4-BE49-F238E27FC236}">
                <a16:creationId xmlns:a16="http://schemas.microsoft.com/office/drawing/2014/main" id="{C537221D-DD81-4824-8031-634EDEF1E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5745" y="0"/>
            <a:ext cx="4843540" cy="6858000"/>
          </a:xfrm>
          <a:prstGeom prst="rect">
            <a:avLst/>
          </a:prstGeom>
        </p:spPr>
      </p:pic>
      <p:sp>
        <p:nvSpPr>
          <p:cNvPr id="5" name="TextBox 4">
            <a:extLst>
              <a:ext uri="{FF2B5EF4-FFF2-40B4-BE49-F238E27FC236}">
                <a16:creationId xmlns:a16="http://schemas.microsoft.com/office/drawing/2014/main" id="{B5B6C9C5-8F56-46F7-BF19-FE0C3163FE20}"/>
              </a:ext>
            </a:extLst>
          </p:cNvPr>
          <p:cNvSpPr txBox="1"/>
          <p:nvPr/>
        </p:nvSpPr>
        <p:spPr>
          <a:xfrm>
            <a:off x="1149699" y="1435495"/>
            <a:ext cx="2743200" cy="4801314"/>
          </a:xfrm>
          <a:prstGeom prst="rect">
            <a:avLst/>
          </a:prstGeom>
          <a:noFill/>
        </p:spPr>
        <p:txBody>
          <a:bodyPr wrap="square" rtlCol="0">
            <a:spAutoFit/>
          </a:bodyPr>
          <a:lstStyle/>
          <a:p>
            <a:pPr marL="285750" indent="-285750">
              <a:buFont typeface="Arial" panose="020B0604020202020204" pitchFamily="34" charset="0"/>
              <a:buChar char="•"/>
            </a:pPr>
            <a:r>
              <a:rPr lang="en-AU" dirty="0"/>
              <a:t>Range of road access and infrastructure delivery options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Important to understand where access will not be supported by DIT.</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Identify key existing road connections, upgrades, road widening and turn-around.</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Identify development order &amp; partnerships</a:t>
            </a:r>
          </a:p>
        </p:txBody>
      </p:sp>
      <p:pic>
        <p:nvPicPr>
          <p:cNvPr id="9" name="Picture 8">
            <a:extLst>
              <a:ext uri="{FF2B5EF4-FFF2-40B4-BE49-F238E27FC236}">
                <a16:creationId xmlns:a16="http://schemas.microsoft.com/office/drawing/2014/main" id="{EA8718D4-4DC2-49B0-9A7D-57061F8365F6}"/>
              </a:ext>
            </a:extLst>
          </p:cNvPr>
          <p:cNvPicPr>
            <a:picLocks noChangeAspect="1"/>
          </p:cNvPicPr>
          <p:nvPr/>
        </p:nvPicPr>
        <p:blipFill>
          <a:blip r:embed="rId5"/>
          <a:stretch>
            <a:fillRect/>
          </a:stretch>
        </p:blipFill>
        <p:spPr>
          <a:xfrm>
            <a:off x="4422795" y="5739807"/>
            <a:ext cx="2972321" cy="994003"/>
          </a:xfrm>
          <a:prstGeom prst="rect">
            <a:avLst/>
          </a:prstGeom>
        </p:spPr>
      </p:pic>
      <p:pic>
        <p:nvPicPr>
          <p:cNvPr id="11" name="Picture 10">
            <a:extLst>
              <a:ext uri="{FF2B5EF4-FFF2-40B4-BE49-F238E27FC236}">
                <a16:creationId xmlns:a16="http://schemas.microsoft.com/office/drawing/2014/main" id="{4584DA16-A9B9-4072-B421-9F82F721FCD9}"/>
              </a:ext>
            </a:extLst>
          </p:cNvPr>
          <p:cNvPicPr>
            <a:picLocks noChangeAspect="1"/>
          </p:cNvPicPr>
          <p:nvPr/>
        </p:nvPicPr>
        <p:blipFill>
          <a:blip r:embed="rId6"/>
          <a:stretch>
            <a:fillRect/>
          </a:stretch>
        </p:blipFill>
        <p:spPr>
          <a:xfrm>
            <a:off x="4422796" y="3869404"/>
            <a:ext cx="2972321" cy="1870403"/>
          </a:xfrm>
          <a:prstGeom prst="rect">
            <a:avLst/>
          </a:prstGeom>
        </p:spPr>
      </p:pic>
      <p:sp>
        <p:nvSpPr>
          <p:cNvPr id="12" name="Rectangle 11">
            <a:extLst>
              <a:ext uri="{FF2B5EF4-FFF2-40B4-BE49-F238E27FC236}">
                <a16:creationId xmlns:a16="http://schemas.microsoft.com/office/drawing/2014/main" id="{2C407044-1035-4108-8F4A-DA59B545E2EC}"/>
              </a:ext>
            </a:extLst>
          </p:cNvPr>
          <p:cNvSpPr/>
          <p:nvPr/>
        </p:nvSpPr>
        <p:spPr>
          <a:xfrm>
            <a:off x="4792716" y="6361942"/>
            <a:ext cx="794583" cy="324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9200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72220989-420E-42E5-84C8-4ACAE0D68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27" y="0"/>
            <a:ext cx="4848301" cy="6858000"/>
          </a:xfrm>
          <a:prstGeom prst="rect">
            <a:avLst/>
          </a:prstGeom>
        </p:spPr>
      </p:pic>
      <p:sp>
        <p:nvSpPr>
          <p:cNvPr id="4" name="Title 1">
            <a:extLst>
              <a:ext uri="{FF2B5EF4-FFF2-40B4-BE49-F238E27FC236}">
                <a16:creationId xmlns:a16="http://schemas.microsoft.com/office/drawing/2014/main" id="{AC174DFA-1B2C-4791-B720-2AA469849574}"/>
              </a:ext>
            </a:extLst>
          </p:cNvPr>
          <p:cNvSpPr txBox="1">
            <a:spLocks/>
          </p:cNvSpPr>
          <p:nvPr/>
        </p:nvSpPr>
        <p:spPr>
          <a:xfrm>
            <a:off x="1699981" y="2613931"/>
            <a:ext cx="6588211" cy="64240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dirty="0">
                <a:solidFill>
                  <a:schemeClr val="bg1"/>
                </a:solidFill>
                <a:latin typeface="Calibri" panose="020F0502020204030204" pitchFamily="34" charset="0"/>
                <a:cs typeface="Calibri" panose="020F0502020204030204" pitchFamily="34" charset="0"/>
              </a:rPr>
              <a:t>Community Engagement Material</a:t>
            </a:r>
          </a:p>
        </p:txBody>
      </p:sp>
    </p:spTree>
    <p:extLst>
      <p:ext uri="{BB962C8B-B14F-4D97-AF65-F5344CB8AC3E}">
        <p14:creationId xmlns:p14="http://schemas.microsoft.com/office/powerpoint/2010/main" val="111447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68443EC-DE15-4DD0-B313-20C96DD47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01" y="12744"/>
            <a:ext cx="523726" cy="6851080"/>
          </a:xfrm>
          <a:prstGeom prst="rect">
            <a:avLst/>
          </a:prstGeom>
        </p:spPr>
      </p:pic>
      <p:sp>
        <p:nvSpPr>
          <p:cNvPr id="26" name="Title 1">
            <a:extLst>
              <a:ext uri="{FF2B5EF4-FFF2-40B4-BE49-F238E27FC236}">
                <a16:creationId xmlns:a16="http://schemas.microsoft.com/office/drawing/2014/main" id="{290F5610-C10F-4D2C-849C-C92B4654632C}"/>
              </a:ext>
            </a:extLst>
          </p:cNvPr>
          <p:cNvSpPr txBox="1">
            <a:spLocks/>
          </p:cNvSpPr>
          <p:nvPr/>
        </p:nvSpPr>
        <p:spPr>
          <a:xfrm>
            <a:off x="980664" y="198726"/>
            <a:ext cx="7016687" cy="788803"/>
          </a:xfrm>
          <a:prstGeom prst="rect">
            <a:avLst/>
          </a:prstGeom>
        </p:spPr>
        <p:txBody>
          <a:bodyPr>
            <a:normAutofit/>
          </a:bodyPr>
          <a:lstStyle>
            <a:lvl1pPr algn="l" defTabSz="685811"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en-US" sz="2400" dirty="0">
                <a:solidFill>
                  <a:srgbClr val="22285C"/>
                </a:solidFill>
                <a:latin typeface="Calibri" panose="020F0502020204030204" pitchFamily="34" charset="0"/>
                <a:cs typeface="Calibri" panose="020F0502020204030204" pitchFamily="34" charset="0"/>
              </a:rPr>
              <a:t>Community Engagement</a:t>
            </a:r>
          </a:p>
          <a:p>
            <a:endParaRPr lang="en-US" sz="2400" dirty="0">
              <a:solidFill>
                <a:srgbClr val="22285C"/>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AU" sz="2400" dirty="0">
              <a:solidFill>
                <a:srgbClr val="22285C"/>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FA574CA-0E79-44BE-8E73-F0DFA4CC6ACB}"/>
              </a:ext>
            </a:extLst>
          </p:cNvPr>
          <p:cNvSpPr txBox="1"/>
          <p:nvPr/>
        </p:nvSpPr>
        <p:spPr>
          <a:xfrm>
            <a:off x="1005127" y="748733"/>
            <a:ext cx="5164775" cy="3077766"/>
          </a:xfrm>
          <a:prstGeom prst="rect">
            <a:avLst/>
          </a:prstGeom>
          <a:noFill/>
        </p:spPr>
        <p:txBody>
          <a:bodyPr wrap="square" rtlCol="0">
            <a:spAutoFit/>
          </a:bodyPr>
          <a:lstStyle/>
          <a:p>
            <a:pPr marL="285750" indent="-285750">
              <a:buFont typeface="Arial" panose="020B0604020202020204" pitchFamily="34" charset="0"/>
              <a:buChar char="•"/>
            </a:pPr>
            <a:r>
              <a:rPr lang="en-US" sz="1600" dirty="0"/>
              <a:t>Commence in May (Minimum 4-week period)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Focused on landowners within the Study Area but opportunity for general community to also provide feedback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FAQ, Fact Sheet, Survey and Drop-in Session at the Salisbury Community Hub to seek feedback on  development intention.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AU" sz="1600" dirty="0">
                <a:hlinkClick r:id="rId4">
                  <a:extLst>
                    <a:ext uri="{A12FA001-AC4F-418D-AE19-62706E023703}">
                      <ahyp:hlinkClr xmlns:ahyp="http://schemas.microsoft.com/office/drawing/2018/hyperlinkcolor" val="tx"/>
                    </a:ext>
                  </a:extLst>
                </a:hlinkClick>
              </a:rPr>
              <a:t>&lt;CLICK TO ACCESS WEBSITE&gt;</a:t>
            </a:r>
            <a:endParaRPr lang="en-AU" dirty="0"/>
          </a:p>
          <a:p>
            <a:r>
              <a:rPr lang="en-AU" dirty="0">
                <a:solidFill>
                  <a:srgbClr val="FF0000"/>
                </a:solidFill>
              </a:rPr>
              <a:t> </a:t>
            </a:r>
            <a:endParaRPr lang="en-US" dirty="0">
              <a:solidFill>
                <a:srgbClr val="FF0000"/>
              </a:solidFill>
            </a:endParaRPr>
          </a:p>
        </p:txBody>
      </p:sp>
      <p:pic>
        <p:nvPicPr>
          <p:cNvPr id="5" name="Picture 4">
            <a:extLst>
              <a:ext uri="{FF2B5EF4-FFF2-40B4-BE49-F238E27FC236}">
                <a16:creationId xmlns:a16="http://schemas.microsoft.com/office/drawing/2014/main" id="{8EECEA2E-2E09-42CF-A00A-112FDAE4B3C7}"/>
              </a:ext>
            </a:extLst>
          </p:cNvPr>
          <p:cNvPicPr>
            <a:picLocks noChangeAspect="1"/>
          </p:cNvPicPr>
          <p:nvPr/>
        </p:nvPicPr>
        <p:blipFill>
          <a:blip r:embed="rId5"/>
          <a:stretch>
            <a:fillRect/>
          </a:stretch>
        </p:blipFill>
        <p:spPr>
          <a:xfrm rot="21051087">
            <a:off x="3809342" y="3313996"/>
            <a:ext cx="4851604" cy="317853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4BF787C6-5775-44D5-8744-B5221CE4618E}"/>
              </a:ext>
            </a:extLst>
          </p:cNvPr>
          <p:cNvPicPr>
            <a:picLocks noChangeAspect="1"/>
          </p:cNvPicPr>
          <p:nvPr/>
        </p:nvPicPr>
        <p:blipFill>
          <a:blip r:embed="rId6"/>
          <a:stretch>
            <a:fillRect/>
          </a:stretch>
        </p:blipFill>
        <p:spPr>
          <a:xfrm rot="21322617">
            <a:off x="6918178" y="570354"/>
            <a:ext cx="1764113" cy="3289580"/>
          </a:xfrm>
          <a:prstGeom prst="rect">
            <a:avLst/>
          </a:prstGeom>
        </p:spPr>
      </p:pic>
    </p:spTree>
    <p:extLst>
      <p:ext uri="{BB962C8B-B14F-4D97-AF65-F5344CB8AC3E}">
        <p14:creationId xmlns:p14="http://schemas.microsoft.com/office/powerpoint/2010/main" val="41073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68443EC-DE15-4DD0-B313-20C96DD47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01" y="12744"/>
            <a:ext cx="523726" cy="6851080"/>
          </a:xfrm>
          <a:prstGeom prst="rect">
            <a:avLst/>
          </a:prstGeom>
        </p:spPr>
      </p:pic>
      <p:sp>
        <p:nvSpPr>
          <p:cNvPr id="26" name="Title 1">
            <a:extLst>
              <a:ext uri="{FF2B5EF4-FFF2-40B4-BE49-F238E27FC236}">
                <a16:creationId xmlns:a16="http://schemas.microsoft.com/office/drawing/2014/main" id="{290F5610-C10F-4D2C-849C-C92B4654632C}"/>
              </a:ext>
            </a:extLst>
          </p:cNvPr>
          <p:cNvSpPr txBox="1">
            <a:spLocks/>
          </p:cNvSpPr>
          <p:nvPr/>
        </p:nvSpPr>
        <p:spPr>
          <a:xfrm>
            <a:off x="980664" y="198726"/>
            <a:ext cx="7016687" cy="788803"/>
          </a:xfrm>
          <a:prstGeom prst="rect">
            <a:avLst/>
          </a:prstGeom>
        </p:spPr>
        <p:txBody>
          <a:bodyPr>
            <a:normAutofit/>
          </a:bodyPr>
          <a:lstStyle>
            <a:lvl1pPr algn="l" defTabSz="685811" rtl="0" eaLnBrk="1" latinLnBrk="0" hangingPunct="1">
              <a:lnSpc>
                <a:spcPct val="90000"/>
              </a:lnSpc>
              <a:spcBef>
                <a:spcPct val="0"/>
              </a:spcBef>
              <a:buNone/>
              <a:defRPr sz="3300" b="1" i="0" kern="1200">
                <a:solidFill>
                  <a:schemeClr val="tx2"/>
                </a:solidFill>
                <a:latin typeface="Poppins" pitchFamily="2" charset="77"/>
                <a:ea typeface="+mj-ea"/>
                <a:cs typeface="+mj-cs"/>
              </a:defRPr>
            </a:lvl1pPr>
          </a:lstStyle>
          <a:p>
            <a:r>
              <a:rPr lang="en-US" sz="2400" dirty="0">
                <a:solidFill>
                  <a:srgbClr val="22285C"/>
                </a:solidFill>
                <a:latin typeface="Calibri" panose="020F0502020204030204" pitchFamily="34" charset="0"/>
                <a:cs typeface="Calibri" panose="020F0502020204030204" pitchFamily="34" charset="0"/>
              </a:rPr>
              <a:t>Community Engagement</a:t>
            </a:r>
          </a:p>
          <a:p>
            <a:endParaRPr lang="en-US" sz="2400" dirty="0">
              <a:solidFill>
                <a:srgbClr val="22285C"/>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AU" sz="2400" dirty="0">
              <a:solidFill>
                <a:srgbClr val="22285C"/>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760B24C-F7BB-4387-A408-D99FBF6AAD70}"/>
              </a:ext>
            </a:extLst>
          </p:cNvPr>
          <p:cNvSpPr txBox="1"/>
          <p:nvPr/>
        </p:nvSpPr>
        <p:spPr>
          <a:xfrm>
            <a:off x="1005127" y="918386"/>
            <a:ext cx="3328878" cy="4524315"/>
          </a:xfrm>
          <a:prstGeom prst="rect">
            <a:avLst/>
          </a:prstGeom>
          <a:noFill/>
        </p:spPr>
        <p:txBody>
          <a:bodyPr wrap="square">
            <a:spAutoFit/>
          </a:bodyPr>
          <a:lstStyle/>
          <a:p>
            <a:pPr marL="285750" indent="-285750">
              <a:buFont typeface="Arial" panose="020B0604020202020204" pitchFamily="34" charset="0"/>
              <a:buChar char="•"/>
            </a:pPr>
            <a:endParaRPr lang="en-AU" sz="1800" dirty="0"/>
          </a:p>
          <a:p>
            <a:pPr marL="285750" indent="-285750">
              <a:buFont typeface="Arial" panose="020B0604020202020204" pitchFamily="34" charset="0"/>
              <a:buChar char="•"/>
            </a:pPr>
            <a:r>
              <a:rPr lang="en-AU" sz="1800" dirty="0"/>
              <a:t>Engagement Plan that will be used with the community.</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800" dirty="0"/>
              <a:t>Clearly define the study boundary and land part of the study</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800" dirty="0"/>
              <a:t>High level/ existing state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Identifies existing zoning, existing road corridors and current and future open space and stormwater corridors</a:t>
            </a:r>
          </a:p>
          <a:p>
            <a:pPr marL="285750" indent="-285750">
              <a:buFont typeface="Arial" panose="020B0604020202020204" pitchFamily="34" charset="0"/>
              <a:buChar char="•"/>
            </a:pPr>
            <a:endParaRPr lang="en-AU" sz="1800" dirty="0"/>
          </a:p>
          <a:p>
            <a:endParaRPr lang="en-AU" sz="1800" dirty="0"/>
          </a:p>
        </p:txBody>
      </p:sp>
      <p:pic>
        <p:nvPicPr>
          <p:cNvPr id="7" name="Picture 6" descr="Map&#10;&#10;Description automatically generated">
            <a:extLst>
              <a:ext uri="{FF2B5EF4-FFF2-40B4-BE49-F238E27FC236}">
                <a16:creationId xmlns:a16="http://schemas.microsoft.com/office/drawing/2014/main" id="{FDCEC6F8-049E-47AE-AAD2-0290BDA41D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9007" y="12744"/>
            <a:ext cx="4849138" cy="6858000"/>
          </a:xfrm>
          <a:prstGeom prst="rect">
            <a:avLst/>
          </a:prstGeom>
        </p:spPr>
      </p:pic>
      <p:pic>
        <p:nvPicPr>
          <p:cNvPr id="3" name="Picture 2">
            <a:extLst>
              <a:ext uri="{FF2B5EF4-FFF2-40B4-BE49-F238E27FC236}">
                <a16:creationId xmlns:a16="http://schemas.microsoft.com/office/drawing/2014/main" id="{35E850D3-A8CB-41F8-8DB5-1666F575859D}"/>
              </a:ext>
            </a:extLst>
          </p:cNvPr>
          <p:cNvPicPr>
            <a:picLocks noChangeAspect="1"/>
          </p:cNvPicPr>
          <p:nvPr/>
        </p:nvPicPr>
        <p:blipFill>
          <a:blip r:embed="rId5"/>
          <a:stretch>
            <a:fillRect/>
          </a:stretch>
        </p:blipFill>
        <p:spPr>
          <a:xfrm>
            <a:off x="1102574" y="5705145"/>
            <a:ext cx="6772866" cy="1095967"/>
          </a:xfrm>
          <a:prstGeom prst="rect">
            <a:avLst/>
          </a:prstGeom>
        </p:spPr>
      </p:pic>
      <p:sp>
        <p:nvSpPr>
          <p:cNvPr id="9" name="Rectangle 8">
            <a:extLst>
              <a:ext uri="{FF2B5EF4-FFF2-40B4-BE49-F238E27FC236}">
                <a16:creationId xmlns:a16="http://schemas.microsoft.com/office/drawing/2014/main" id="{8B315362-1EF8-439C-9079-B95FCA1FF1F5}"/>
              </a:ext>
            </a:extLst>
          </p:cNvPr>
          <p:cNvSpPr/>
          <p:nvPr/>
        </p:nvSpPr>
        <p:spPr>
          <a:xfrm>
            <a:off x="5549462" y="6418651"/>
            <a:ext cx="718908" cy="310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8184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72220989-420E-42E5-84C8-4ACAE0D68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27" y="0"/>
            <a:ext cx="4848301" cy="6858000"/>
          </a:xfrm>
          <a:prstGeom prst="rect">
            <a:avLst/>
          </a:prstGeom>
        </p:spPr>
      </p:pic>
      <p:sp>
        <p:nvSpPr>
          <p:cNvPr id="4" name="Title 1">
            <a:extLst>
              <a:ext uri="{FF2B5EF4-FFF2-40B4-BE49-F238E27FC236}">
                <a16:creationId xmlns:a16="http://schemas.microsoft.com/office/drawing/2014/main" id="{AC174DFA-1B2C-4791-B720-2AA469849574}"/>
              </a:ext>
            </a:extLst>
          </p:cNvPr>
          <p:cNvSpPr txBox="1">
            <a:spLocks/>
          </p:cNvSpPr>
          <p:nvPr/>
        </p:nvSpPr>
        <p:spPr>
          <a:xfrm>
            <a:off x="1699981" y="2613931"/>
            <a:ext cx="6588211" cy="64240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dirty="0">
                <a:solidFill>
                  <a:schemeClr val="bg1"/>
                </a:solidFill>
                <a:latin typeface="Calibri" panose="020F0502020204030204" pitchFamily="34" charset="0"/>
                <a:cs typeface="Calibri" panose="020F0502020204030204" pitchFamily="34" charset="0"/>
              </a:rPr>
              <a:t>Questions/Feedback</a:t>
            </a:r>
          </a:p>
        </p:txBody>
      </p:sp>
    </p:spTree>
    <p:extLst>
      <p:ext uri="{BB962C8B-B14F-4D97-AF65-F5344CB8AC3E}">
        <p14:creationId xmlns:p14="http://schemas.microsoft.com/office/powerpoint/2010/main" val="188664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8135" y="1019829"/>
            <a:ext cx="7500805" cy="5201900"/>
          </a:xfrm>
        </p:spPr>
        <p:txBody>
          <a:bodyPr>
            <a:noAutofit/>
          </a:bodyPr>
          <a:lstStyle/>
          <a:p>
            <a:pPr marL="800100" lvl="1" indent="-342900" algn="just">
              <a:spcBef>
                <a:spcPts val="300"/>
              </a:spcBef>
              <a:spcAft>
                <a:spcPts val="300"/>
              </a:spcAft>
              <a:buClr>
                <a:srgbClr val="0070C0"/>
              </a:buClr>
              <a:buFont typeface="Symbol" panose="05050102010706020507" pitchFamily="18" charset="2"/>
              <a:buChar char=""/>
            </a:pPr>
            <a:r>
              <a:rPr lang="en-AU" dirty="0">
                <a:effectLst/>
                <a:latin typeface="Calibri" panose="020F0502020204030204" pitchFamily="34" charset="0"/>
                <a:ea typeface="Calibri" panose="020F0502020204030204" pitchFamily="34" charset="0"/>
              </a:rPr>
              <a:t>A fully informed and coordinated growth framework for the area, to inform future Council decisions relating to more detailed infrastructure planning budget requirements and the orderly sequencing of Council and Proponent led Code Amendments</a:t>
            </a:r>
          </a:p>
          <a:p>
            <a:pPr marL="800100" lvl="1" indent="-342900" algn="just">
              <a:spcBef>
                <a:spcPts val="300"/>
              </a:spcBef>
              <a:spcAft>
                <a:spcPts val="300"/>
              </a:spcAft>
              <a:buClr>
                <a:srgbClr val="0070C0"/>
              </a:buClr>
              <a:buFont typeface="Symbol" panose="05050102010706020507" pitchFamily="18" charset="2"/>
              <a:buChar char=""/>
            </a:pPr>
            <a:endParaRPr lang="en-AU" dirty="0">
              <a:effectLst/>
              <a:latin typeface="Calibri" panose="020F0502020204030204" pitchFamily="34" charset="0"/>
              <a:ea typeface="Calibri" panose="020F0502020204030204" pitchFamily="34" charset="0"/>
            </a:endParaRPr>
          </a:p>
          <a:p>
            <a:pPr marL="800100" lvl="1" indent="-342900" algn="just">
              <a:spcBef>
                <a:spcPts val="300"/>
              </a:spcBef>
              <a:spcAft>
                <a:spcPts val="300"/>
              </a:spcAft>
              <a:buClr>
                <a:srgbClr val="0070C0"/>
              </a:buClr>
              <a:buFont typeface="Symbol" panose="05050102010706020507" pitchFamily="18" charset="2"/>
              <a:buChar char=""/>
            </a:pPr>
            <a:r>
              <a:rPr lang="en-AU" dirty="0">
                <a:effectLst/>
                <a:latin typeface="Calibri" panose="020F0502020204030204" pitchFamily="34" charset="0"/>
                <a:ea typeface="Calibri" panose="020F0502020204030204" pitchFamily="34" charset="0"/>
              </a:rPr>
              <a:t>Identify potential infrastructure agreement requirements and likely precinct boundaries.</a:t>
            </a:r>
          </a:p>
          <a:p>
            <a:pPr marL="800100" lvl="1" indent="-342900" algn="just">
              <a:spcBef>
                <a:spcPts val="300"/>
              </a:spcBef>
              <a:spcAft>
                <a:spcPts val="300"/>
              </a:spcAft>
              <a:buClr>
                <a:srgbClr val="0070C0"/>
              </a:buClr>
              <a:buFont typeface="Symbol" panose="05050102010706020507" pitchFamily="18" charset="2"/>
              <a:buChar char=""/>
            </a:pPr>
            <a:endParaRPr lang="en-AU" dirty="0">
              <a:effectLst/>
              <a:latin typeface="Calibri Light" panose="020F0302020204030204" pitchFamily="34" charset="0"/>
              <a:ea typeface="Calibri" panose="020F0502020204030204" pitchFamily="34" charset="0"/>
            </a:endParaRPr>
          </a:p>
          <a:p>
            <a:pPr marL="800100" lvl="1" indent="-342900" algn="just">
              <a:spcBef>
                <a:spcPts val="300"/>
              </a:spcBef>
              <a:spcAft>
                <a:spcPts val="300"/>
              </a:spcAft>
              <a:buClr>
                <a:srgbClr val="0070C0"/>
              </a:buClr>
              <a:buFont typeface="Symbol" panose="05050102010706020507" pitchFamily="18" charset="2"/>
              <a:buChar char=""/>
            </a:pPr>
            <a:r>
              <a:rPr lang="en-AU" dirty="0">
                <a:effectLst/>
                <a:latin typeface="Calibri" panose="020F0502020204030204" pitchFamily="34" charset="0"/>
                <a:ea typeface="Calibri" panose="020F0502020204030204" pitchFamily="34" charset="0"/>
              </a:rPr>
              <a:t>Identify land supply, market depth, economic growth and job creation targets and potential delivery timeframes and options for land release.</a:t>
            </a:r>
            <a:endParaRPr lang="en-AU" dirty="0">
              <a:effectLst/>
              <a:latin typeface="Calibri Light" panose="020F0302020204030204" pitchFamily="34" charset="0"/>
              <a:ea typeface="Calibri" panose="020F0502020204030204" pitchFamily="34" charset="0"/>
            </a:endParaRPr>
          </a:p>
          <a:p>
            <a:pPr marL="800100" lvl="1" indent="-342900" algn="just">
              <a:spcBef>
                <a:spcPts val="300"/>
              </a:spcBef>
              <a:spcAft>
                <a:spcPts val="300"/>
              </a:spcAft>
              <a:buClr>
                <a:srgbClr val="0070C0"/>
              </a:buClr>
              <a:buFont typeface="Symbol" panose="05050102010706020507" pitchFamily="18" charset="2"/>
              <a:buChar char=""/>
            </a:pPr>
            <a:endParaRPr lang="en-AU" dirty="0">
              <a:effectLst/>
              <a:latin typeface="Calibri" panose="020F0502020204030204" pitchFamily="34" charset="0"/>
              <a:ea typeface="Calibri" panose="020F0502020204030204" pitchFamily="34" charset="0"/>
            </a:endParaRPr>
          </a:p>
          <a:p>
            <a:pPr marL="800100" lvl="1" indent="-342900" algn="just">
              <a:spcBef>
                <a:spcPts val="300"/>
              </a:spcBef>
              <a:spcAft>
                <a:spcPts val="300"/>
              </a:spcAft>
              <a:buClr>
                <a:srgbClr val="0070C0"/>
              </a:buClr>
              <a:buFont typeface="Symbol" panose="05050102010706020507" pitchFamily="18" charset="2"/>
              <a:buChar char=""/>
            </a:pPr>
            <a:r>
              <a:rPr lang="en-AU" dirty="0">
                <a:latin typeface="Calibri" panose="020F0502020204030204" pitchFamily="34" charset="0"/>
                <a:ea typeface="Calibri" panose="020F0502020204030204" pitchFamily="34" charset="0"/>
              </a:rPr>
              <a:t>Provide a high level</a:t>
            </a:r>
            <a:r>
              <a:rPr lang="en-AU" dirty="0">
                <a:effectLst/>
                <a:latin typeface="Calibri" panose="020F0502020204030204" pitchFamily="34" charset="0"/>
                <a:ea typeface="Calibri" panose="020F0502020204030204" pitchFamily="34" charset="0"/>
              </a:rPr>
              <a:t> planning framework to advocate to State Government as part of the upcoming Regional Plan process to commence in 2022, replacement to the current 30 Year Plan for Greater Adelaide</a:t>
            </a:r>
            <a:endParaRPr lang="en-AU" dirty="0">
              <a:effectLst/>
              <a:latin typeface="Calibri Light" panose="020F0302020204030204" pitchFamily="34" charset="0"/>
              <a:ea typeface="Calibri" panose="020F0502020204030204" pitchFamily="34" charset="0"/>
            </a:endParaRPr>
          </a:p>
          <a:p>
            <a:pPr algn="l">
              <a:lnSpc>
                <a:spcPct val="150000"/>
              </a:lnSpc>
              <a:buClr>
                <a:srgbClr val="22285C"/>
              </a:buClr>
            </a:pPr>
            <a:endParaRPr lang="en-AU" sz="2800" dirty="0">
              <a:solidFill>
                <a:schemeClr val="tx1">
                  <a:lumMod val="85000"/>
                  <a:lumOff val="15000"/>
                </a:schemeClr>
              </a:solidFill>
              <a:latin typeface="+mj-lt"/>
            </a:endParaRPr>
          </a:p>
        </p:txBody>
      </p:sp>
      <p:sp>
        <p:nvSpPr>
          <p:cNvPr id="6" name="Title 1"/>
          <p:cNvSpPr>
            <a:spLocks noGrp="1"/>
          </p:cNvSpPr>
          <p:nvPr>
            <p:ph type="ctrTitle"/>
          </p:nvPr>
        </p:nvSpPr>
        <p:spPr>
          <a:xfrm>
            <a:off x="978135" y="315067"/>
            <a:ext cx="6588211" cy="642407"/>
          </a:xfrm>
        </p:spPr>
        <p:txBody>
          <a:bodyPr>
            <a:normAutofit/>
          </a:bodyPr>
          <a:lstStyle/>
          <a:p>
            <a:pPr algn="l"/>
            <a:r>
              <a:rPr lang="en-US" sz="2400" b="1" dirty="0">
                <a:solidFill>
                  <a:srgbClr val="22285C"/>
                </a:solidFill>
                <a:latin typeface="Calibri" panose="020F0502020204030204" pitchFamily="34" charset="0"/>
                <a:cs typeface="Calibri" panose="020F0502020204030204" pitchFamily="34" charset="0"/>
              </a:rPr>
              <a:t>Study O</a:t>
            </a:r>
            <a:r>
              <a:rPr lang="en-AU" sz="2400" b="1" dirty="0">
                <a:solidFill>
                  <a:srgbClr val="22285C"/>
                </a:solidFill>
                <a:latin typeface="Calibri" panose="020F0502020204030204" pitchFamily="34" charset="0"/>
                <a:cs typeface="Calibri" panose="020F0502020204030204" pitchFamily="34" charset="0"/>
              </a:rPr>
              <a:t>bjectives</a:t>
            </a:r>
          </a:p>
        </p:txBody>
      </p:sp>
      <p:pic>
        <p:nvPicPr>
          <p:cNvPr id="7" name="Picture 6">
            <a:extLst>
              <a:ext uri="{FF2B5EF4-FFF2-40B4-BE49-F238E27FC236}">
                <a16:creationId xmlns:a16="http://schemas.microsoft.com/office/drawing/2014/main" id="{0B0C5496-3D9D-43D2-B71F-4882AA3F9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09" y="-5824"/>
            <a:ext cx="523726" cy="6863824"/>
          </a:xfrm>
          <a:prstGeom prst="rect">
            <a:avLst/>
          </a:prstGeom>
        </p:spPr>
      </p:pic>
    </p:spTree>
    <p:extLst>
      <p:ext uri="{BB962C8B-B14F-4D97-AF65-F5344CB8AC3E}">
        <p14:creationId xmlns:p14="http://schemas.microsoft.com/office/powerpoint/2010/main" val="381920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EF71B0-4104-4289-B6FA-BBA61EBF89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01" y="0"/>
            <a:ext cx="523726" cy="6863824"/>
          </a:xfrm>
          <a:prstGeom prst="rect">
            <a:avLst/>
          </a:prstGeom>
        </p:spPr>
      </p:pic>
      <p:pic>
        <p:nvPicPr>
          <p:cNvPr id="3" name="Picture 2" descr="Map&#10;&#10;Description automatically generated">
            <a:extLst>
              <a:ext uri="{FF2B5EF4-FFF2-40B4-BE49-F238E27FC236}">
                <a16:creationId xmlns:a16="http://schemas.microsoft.com/office/drawing/2014/main" id="{9CACE9C8-1ECA-4F41-B2AA-B1E7FD03F4F3}"/>
              </a:ext>
            </a:extLst>
          </p:cNvPr>
          <p:cNvPicPr>
            <a:picLocks noChangeAspect="1"/>
          </p:cNvPicPr>
          <p:nvPr/>
        </p:nvPicPr>
        <p:blipFill rotWithShape="1">
          <a:blip r:embed="rId4">
            <a:extLst>
              <a:ext uri="{28A0092B-C50C-407E-A947-70E740481C1C}">
                <a14:useLocalDpi xmlns:a14="http://schemas.microsoft.com/office/drawing/2010/main" val="0"/>
              </a:ext>
            </a:extLst>
          </a:blip>
          <a:srcRect l="4866" t="8516" r="5596" b="34710"/>
          <a:stretch/>
        </p:blipFill>
        <p:spPr>
          <a:xfrm>
            <a:off x="2216360" y="916194"/>
            <a:ext cx="6555980" cy="5879003"/>
          </a:xfrm>
          <a:prstGeom prst="rect">
            <a:avLst/>
          </a:prstGeom>
        </p:spPr>
      </p:pic>
      <p:sp>
        <p:nvSpPr>
          <p:cNvPr id="4" name="Title 1">
            <a:extLst>
              <a:ext uri="{FF2B5EF4-FFF2-40B4-BE49-F238E27FC236}">
                <a16:creationId xmlns:a16="http://schemas.microsoft.com/office/drawing/2014/main" id="{F10D0437-7C33-4EB7-935A-8B345BDA5350}"/>
              </a:ext>
            </a:extLst>
          </p:cNvPr>
          <p:cNvSpPr txBox="1">
            <a:spLocks/>
          </p:cNvSpPr>
          <p:nvPr/>
        </p:nvSpPr>
        <p:spPr>
          <a:xfrm>
            <a:off x="978135" y="315067"/>
            <a:ext cx="6588211" cy="642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2285C"/>
                </a:solidFill>
                <a:latin typeface="Calibri" panose="020F0502020204030204" pitchFamily="34" charset="0"/>
                <a:cs typeface="Calibri" panose="020F0502020204030204" pitchFamily="34" charset="0"/>
              </a:rPr>
              <a:t>Study </a:t>
            </a:r>
            <a:r>
              <a:rPr lang="en-AU" sz="2400" b="1" dirty="0">
                <a:solidFill>
                  <a:srgbClr val="22285C"/>
                </a:solidFill>
                <a:latin typeface="Calibri" panose="020F0502020204030204" pitchFamily="34" charset="0"/>
                <a:cs typeface="Calibri" panose="020F0502020204030204" pitchFamily="34" charset="0"/>
              </a:rPr>
              <a:t>Area Boundary</a:t>
            </a:r>
          </a:p>
        </p:txBody>
      </p:sp>
      <p:pic>
        <p:nvPicPr>
          <p:cNvPr id="5" name="Picture 4">
            <a:extLst>
              <a:ext uri="{FF2B5EF4-FFF2-40B4-BE49-F238E27FC236}">
                <a16:creationId xmlns:a16="http://schemas.microsoft.com/office/drawing/2014/main" id="{AC47DEDE-9302-40B4-A29F-E5AC31F44478}"/>
              </a:ext>
            </a:extLst>
          </p:cNvPr>
          <p:cNvPicPr>
            <a:picLocks noChangeAspect="1"/>
          </p:cNvPicPr>
          <p:nvPr/>
        </p:nvPicPr>
        <p:blipFill>
          <a:blip r:embed="rId5"/>
          <a:stretch>
            <a:fillRect/>
          </a:stretch>
        </p:blipFill>
        <p:spPr>
          <a:xfrm>
            <a:off x="2266810" y="3561148"/>
            <a:ext cx="2740319" cy="3181523"/>
          </a:xfrm>
          <a:prstGeom prst="rect">
            <a:avLst/>
          </a:prstGeom>
        </p:spPr>
      </p:pic>
    </p:spTree>
    <p:extLst>
      <p:ext uri="{BB962C8B-B14F-4D97-AF65-F5344CB8AC3E}">
        <p14:creationId xmlns:p14="http://schemas.microsoft.com/office/powerpoint/2010/main" val="156590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hape 3269">
            <a:extLst>
              <a:ext uri="{FF2B5EF4-FFF2-40B4-BE49-F238E27FC236}">
                <a16:creationId xmlns:a16="http://schemas.microsoft.com/office/drawing/2014/main" id="{C1000136-2BB2-DC43-8FD4-A0DB7E025669}"/>
              </a:ext>
            </a:extLst>
          </p:cNvPr>
          <p:cNvSpPr/>
          <p:nvPr/>
        </p:nvSpPr>
        <p:spPr>
          <a:xfrm flipH="1" flipV="1">
            <a:off x="1868657" y="3053948"/>
            <a:ext cx="6352553" cy="26056"/>
          </a:xfrm>
          <a:prstGeom prst="line">
            <a:avLst/>
          </a:prstGeom>
          <a:noFill/>
          <a:ln w="38100" cap="flat">
            <a:solidFill>
              <a:schemeClr val="bg1">
                <a:lumMod val="85000"/>
              </a:schemeClr>
            </a:solidFill>
            <a:prstDash val="solid"/>
            <a:miter lim="400000"/>
          </a:ln>
          <a:effectLst/>
        </p:spPr>
        <p:txBody>
          <a:bodyPr wrap="square" lIns="14291" tIns="14291" rIns="14291" bIns="14291" numCol="1" anchor="ctr">
            <a:noAutofit/>
          </a:bodyPr>
          <a:lstStyle/>
          <a:p>
            <a:pPr defTabSz="685846">
              <a:defRPr sz="800">
                <a:solidFill>
                  <a:srgbClr val="000000"/>
                </a:solidFill>
                <a:latin typeface="Helvetica"/>
                <a:ea typeface="Helvetica"/>
                <a:cs typeface="Helvetica"/>
                <a:sym typeface="Helvetica"/>
              </a:defRPr>
            </a:pPr>
            <a:endParaRPr sz="422"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a:endParaRPr>
          </a:p>
        </p:txBody>
      </p:sp>
      <p:sp>
        <p:nvSpPr>
          <p:cNvPr id="9" name="Shape 3270">
            <a:extLst>
              <a:ext uri="{FF2B5EF4-FFF2-40B4-BE49-F238E27FC236}">
                <a16:creationId xmlns:a16="http://schemas.microsoft.com/office/drawing/2014/main" id="{C5BDF0D7-5703-0A43-86C4-D7986CEFD177}"/>
              </a:ext>
            </a:extLst>
          </p:cNvPr>
          <p:cNvSpPr/>
          <p:nvPr/>
        </p:nvSpPr>
        <p:spPr>
          <a:xfrm>
            <a:off x="1788414" y="2982521"/>
            <a:ext cx="149388" cy="149389"/>
          </a:xfrm>
          <a:prstGeom prst="ellipse">
            <a:avLst/>
          </a:prstGeom>
          <a:solidFill>
            <a:srgbClr val="002060"/>
          </a:solidFill>
          <a:ln w="12700" cap="flat">
            <a:noFill/>
            <a:miter lim="400000"/>
          </a:ln>
          <a:effectLst/>
        </p:spPr>
        <p:txBody>
          <a:bodyPr wrap="square" lIns="0" tIns="0" rIns="0" bIns="0" numCol="1" anchor="ctr">
            <a:noAutofit/>
          </a:bodyPr>
          <a:lstStyle/>
          <a:p>
            <a:pPr defTabSz="685846"/>
            <a:endParaRPr sz="1899" dirty="0">
              <a:solidFill>
                <a:srgbClr val="424242"/>
              </a:solidFill>
              <a:latin typeface="Lato Light" panose="020F0502020204030203" pitchFamily="34" charset="0"/>
            </a:endParaRPr>
          </a:p>
        </p:txBody>
      </p:sp>
      <p:sp>
        <p:nvSpPr>
          <p:cNvPr id="10" name="Shape 3271">
            <a:extLst>
              <a:ext uri="{FF2B5EF4-FFF2-40B4-BE49-F238E27FC236}">
                <a16:creationId xmlns:a16="http://schemas.microsoft.com/office/drawing/2014/main" id="{B03BA6C9-F022-0642-8E30-DF43647DF4A0}"/>
              </a:ext>
            </a:extLst>
          </p:cNvPr>
          <p:cNvSpPr/>
          <p:nvPr/>
        </p:nvSpPr>
        <p:spPr>
          <a:xfrm>
            <a:off x="3423630" y="2990094"/>
            <a:ext cx="149388" cy="149389"/>
          </a:xfrm>
          <a:prstGeom prst="ellipse">
            <a:avLst/>
          </a:prstGeom>
          <a:solidFill>
            <a:srgbClr val="002060"/>
          </a:solidFill>
          <a:ln w="12700" cap="flat">
            <a:noFill/>
            <a:miter lim="400000"/>
          </a:ln>
          <a:effectLst/>
        </p:spPr>
        <p:txBody>
          <a:bodyPr wrap="square" lIns="0" tIns="0" rIns="0" bIns="0" numCol="1" anchor="ctr">
            <a:noAutofit/>
          </a:bodyPr>
          <a:lstStyle/>
          <a:p>
            <a:pPr defTabSz="685846"/>
            <a:endParaRPr sz="1899" dirty="0">
              <a:solidFill>
                <a:srgbClr val="424242"/>
              </a:solidFill>
              <a:latin typeface="Lato Light" panose="020F0502020204030203" pitchFamily="34" charset="0"/>
            </a:endParaRPr>
          </a:p>
        </p:txBody>
      </p:sp>
      <p:sp>
        <p:nvSpPr>
          <p:cNvPr id="11" name="Shape 3272">
            <a:extLst>
              <a:ext uri="{FF2B5EF4-FFF2-40B4-BE49-F238E27FC236}">
                <a16:creationId xmlns:a16="http://schemas.microsoft.com/office/drawing/2014/main" id="{3CF4F569-717D-8F43-9476-E84A69001FD7}"/>
              </a:ext>
            </a:extLst>
          </p:cNvPr>
          <p:cNvSpPr/>
          <p:nvPr/>
        </p:nvSpPr>
        <p:spPr>
          <a:xfrm>
            <a:off x="8073910" y="3009239"/>
            <a:ext cx="149388" cy="149389"/>
          </a:xfrm>
          <a:prstGeom prst="ellipse">
            <a:avLst/>
          </a:prstGeom>
          <a:solidFill>
            <a:srgbClr val="22285C"/>
          </a:solidFill>
          <a:ln w="12700" cap="flat">
            <a:noFill/>
            <a:miter lim="400000"/>
          </a:ln>
          <a:effectLst/>
        </p:spPr>
        <p:txBody>
          <a:bodyPr wrap="square" lIns="0" tIns="0" rIns="0" bIns="0" numCol="1" anchor="ctr">
            <a:noAutofit/>
          </a:bodyPr>
          <a:lstStyle/>
          <a:p>
            <a:pPr defTabSz="685846"/>
            <a:endParaRPr sz="1899" dirty="0">
              <a:solidFill>
                <a:srgbClr val="424242"/>
              </a:solidFill>
              <a:latin typeface="Lato Light" panose="020F0502020204030203" pitchFamily="34" charset="0"/>
            </a:endParaRPr>
          </a:p>
        </p:txBody>
      </p:sp>
      <p:sp>
        <p:nvSpPr>
          <p:cNvPr id="24" name="TextBox 23">
            <a:extLst>
              <a:ext uri="{FF2B5EF4-FFF2-40B4-BE49-F238E27FC236}">
                <a16:creationId xmlns:a16="http://schemas.microsoft.com/office/drawing/2014/main" id="{912375E9-5424-FD45-8788-7903B7F6536F}"/>
              </a:ext>
            </a:extLst>
          </p:cNvPr>
          <p:cNvSpPr txBox="1"/>
          <p:nvPr/>
        </p:nvSpPr>
        <p:spPr>
          <a:xfrm>
            <a:off x="1401320" y="3258456"/>
            <a:ext cx="1255473"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MILESTONE 01</a:t>
            </a:r>
          </a:p>
        </p:txBody>
      </p:sp>
      <p:sp>
        <p:nvSpPr>
          <p:cNvPr id="30" name="TextBox 29">
            <a:extLst>
              <a:ext uri="{FF2B5EF4-FFF2-40B4-BE49-F238E27FC236}">
                <a16:creationId xmlns:a16="http://schemas.microsoft.com/office/drawing/2014/main" id="{F99CD1EF-A1FC-A547-835D-A52C4BB50FEE}"/>
              </a:ext>
            </a:extLst>
          </p:cNvPr>
          <p:cNvSpPr txBox="1"/>
          <p:nvPr/>
        </p:nvSpPr>
        <p:spPr>
          <a:xfrm rot="18900000">
            <a:off x="7960449" y="2418032"/>
            <a:ext cx="917239"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July 2022</a:t>
            </a:r>
          </a:p>
        </p:txBody>
      </p:sp>
      <p:sp>
        <p:nvSpPr>
          <p:cNvPr id="31" name="TextBox 30">
            <a:extLst>
              <a:ext uri="{FF2B5EF4-FFF2-40B4-BE49-F238E27FC236}">
                <a16:creationId xmlns:a16="http://schemas.microsoft.com/office/drawing/2014/main" id="{B5009549-9E54-5E45-8F11-BC1C0E6B542A}"/>
              </a:ext>
            </a:extLst>
          </p:cNvPr>
          <p:cNvSpPr txBox="1"/>
          <p:nvPr/>
        </p:nvSpPr>
        <p:spPr>
          <a:xfrm rot="18900000">
            <a:off x="3495018" y="2403094"/>
            <a:ext cx="865942"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Apr 2022</a:t>
            </a:r>
          </a:p>
        </p:txBody>
      </p:sp>
      <p:sp>
        <p:nvSpPr>
          <p:cNvPr id="32" name="TextBox 31">
            <a:extLst>
              <a:ext uri="{FF2B5EF4-FFF2-40B4-BE49-F238E27FC236}">
                <a16:creationId xmlns:a16="http://schemas.microsoft.com/office/drawing/2014/main" id="{4B136CB4-7BEB-E740-A81D-951A39A9C875}"/>
              </a:ext>
            </a:extLst>
          </p:cNvPr>
          <p:cNvSpPr txBox="1"/>
          <p:nvPr/>
        </p:nvSpPr>
        <p:spPr>
          <a:xfrm rot="18900000">
            <a:off x="1673363" y="2386179"/>
            <a:ext cx="1277914"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Feb/Mar 2022</a:t>
            </a:r>
          </a:p>
        </p:txBody>
      </p:sp>
      <p:sp>
        <p:nvSpPr>
          <p:cNvPr id="33" name="Striped Right Arrow 32">
            <a:extLst>
              <a:ext uri="{FF2B5EF4-FFF2-40B4-BE49-F238E27FC236}">
                <a16:creationId xmlns:a16="http://schemas.microsoft.com/office/drawing/2014/main" id="{DEF9A046-5CF0-9E44-8DAC-57D7B7C0AEC3}"/>
              </a:ext>
            </a:extLst>
          </p:cNvPr>
          <p:cNvSpPr/>
          <p:nvPr/>
        </p:nvSpPr>
        <p:spPr>
          <a:xfrm rot="5400000">
            <a:off x="2936284" y="1753825"/>
            <a:ext cx="958109" cy="454030"/>
          </a:xfrm>
          <a:prstGeom prst="stripedRightArrow">
            <a:avLst/>
          </a:prstGeom>
          <a:solidFill>
            <a:srgbClr val="0A7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pic>
        <p:nvPicPr>
          <p:cNvPr id="18" name="Picture 17">
            <a:extLst>
              <a:ext uri="{FF2B5EF4-FFF2-40B4-BE49-F238E27FC236}">
                <a16:creationId xmlns:a16="http://schemas.microsoft.com/office/drawing/2014/main" id="{E68443EC-DE15-4DD0-B313-20C96DD47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01" y="12744"/>
            <a:ext cx="523726" cy="6851080"/>
          </a:xfrm>
          <a:prstGeom prst="rect">
            <a:avLst/>
          </a:prstGeom>
        </p:spPr>
      </p:pic>
      <p:sp>
        <p:nvSpPr>
          <p:cNvPr id="19" name="Title 1">
            <a:extLst>
              <a:ext uri="{FF2B5EF4-FFF2-40B4-BE49-F238E27FC236}">
                <a16:creationId xmlns:a16="http://schemas.microsoft.com/office/drawing/2014/main" id="{A931F22E-6EAF-4E4B-A525-3569A95C7DB9}"/>
              </a:ext>
            </a:extLst>
          </p:cNvPr>
          <p:cNvSpPr txBox="1">
            <a:spLocks/>
          </p:cNvSpPr>
          <p:nvPr/>
        </p:nvSpPr>
        <p:spPr>
          <a:xfrm>
            <a:off x="1401320" y="687294"/>
            <a:ext cx="7441813" cy="604665"/>
          </a:xfrm>
          <a:prstGeom prst="rect">
            <a:avLst/>
          </a:prstGeom>
        </p:spPr>
        <p:txBody>
          <a:bodyPr>
            <a:normAutofit/>
          </a:bodyPr>
          <a:lstStyle>
            <a:lvl1pPr algn="l" defTabSz="685811" rtl="0" eaLnBrk="1" latinLnBrk="0" hangingPunct="1">
              <a:lnSpc>
                <a:spcPct val="90000"/>
              </a:lnSpc>
              <a:spcBef>
                <a:spcPct val="0"/>
              </a:spcBef>
              <a:buNone/>
              <a:defRPr sz="3300" b="1" i="0" kern="1200">
                <a:solidFill>
                  <a:schemeClr val="tx2"/>
                </a:solidFill>
                <a:latin typeface="Oswald" panose="02000503000000000000" pitchFamily="2" charset="77"/>
                <a:ea typeface="+mj-ea"/>
                <a:cs typeface="+mj-cs"/>
              </a:defRPr>
            </a:lvl1pPr>
          </a:lstStyle>
          <a:p>
            <a:r>
              <a:rPr lang="en-AU" sz="3000" dirty="0">
                <a:solidFill>
                  <a:srgbClr val="22285C"/>
                </a:solidFill>
                <a:latin typeface="Calibri" panose="020F0502020204030204" pitchFamily="34" charset="0"/>
                <a:cs typeface="Calibri" panose="020F0502020204030204" pitchFamily="34" charset="0"/>
              </a:rPr>
              <a:t>Strategic Growth Framework - Key Milestones</a:t>
            </a:r>
          </a:p>
          <a:p>
            <a:endParaRPr lang="en-AU" sz="5100" dirty="0">
              <a:solidFill>
                <a:srgbClr val="22285C"/>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1EFC589-5088-4D33-A835-D9018FA3155E}"/>
              </a:ext>
            </a:extLst>
          </p:cNvPr>
          <p:cNvSpPr txBox="1"/>
          <p:nvPr/>
        </p:nvSpPr>
        <p:spPr>
          <a:xfrm>
            <a:off x="2914718" y="3280389"/>
            <a:ext cx="1253869"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MILESTONE 02</a:t>
            </a:r>
          </a:p>
        </p:txBody>
      </p:sp>
      <p:sp>
        <p:nvSpPr>
          <p:cNvPr id="35" name="TextBox 34">
            <a:extLst>
              <a:ext uri="{FF2B5EF4-FFF2-40B4-BE49-F238E27FC236}">
                <a16:creationId xmlns:a16="http://schemas.microsoft.com/office/drawing/2014/main" id="{6EFC4895-9C91-4C52-82FA-3340E1E75EA5}"/>
              </a:ext>
            </a:extLst>
          </p:cNvPr>
          <p:cNvSpPr txBox="1"/>
          <p:nvPr/>
        </p:nvSpPr>
        <p:spPr>
          <a:xfrm>
            <a:off x="5940500" y="3280389"/>
            <a:ext cx="1269899"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MILESTONE 04</a:t>
            </a:r>
          </a:p>
        </p:txBody>
      </p:sp>
      <p:sp>
        <p:nvSpPr>
          <p:cNvPr id="37" name="TextBox 36">
            <a:extLst>
              <a:ext uri="{FF2B5EF4-FFF2-40B4-BE49-F238E27FC236}">
                <a16:creationId xmlns:a16="http://schemas.microsoft.com/office/drawing/2014/main" id="{8558EA42-9ACB-452A-81A2-582D5FC23FE2}"/>
              </a:ext>
            </a:extLst>
          </p:cNvPr>
          <p:cNvSpPr txBox="1"/>
          <p:nvPr/>
        </p:nvSpPr>
        <p:spPr>
          <a:xfrm>
            <a:off x="7467016" y="3280389"/>
            <a:ext cx="1265091"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MILESTONE 05</a:t>
            </a:r>
          </a:p>
        </p:txBody>
      </p:sp>
      <p:sp>
        <p:nvSpPr>
          <p:cNvPr id="38" name="Subtitle 2">
            <a:extLst>
              <a:ext uri="{FF2B5EF4-FFF2-40B4-BE49-F238E27FC236}">
                <a16:creationId xmlns:a16="http://schemas.microsoft.com/office/drawing/2014/main" id="{E7718E14-A4E6-42AA-8B87-77F3AFBF28D8}"/>
              </a:ext>
            </a:extLst>
          </p:cNvPr>
          <p:cNvSpPr txBox="1">
            <a:spLocks/>
          </p:cNvSpPr>
          <p:nvPr/>
        </p:nvSpPr>
        <p:spPr>
          <a:xfrm>
            <a:off x="7485269" y="3622097"/>
            <a:ext cx="1156240" cy="53477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972">
              <a:lnSpc>
                <a:spcPts val="1313"/>
              </a:lnSpc>
            </a:pPr>
            <a:r>
              <a:rPr lang="en-US" sz="1200" dirty="0">
                <a:solidFill>
                  <a:srgbClr val="424242"/>
                </a:solidFill>
                <a:latin typeface="+mn-lt"/>
                <a:ea typeface="Open Sans Light" panose="020B0306030504020204" pitchFamily="34" charset="0"/>
                <a:cs typeface="Open Sans Light" panose="020B0306030504020204" pitchFamily="34" charset="0"/>
              </a:rPr>
              <a:t>Prepare Final Report for Endorsement</a:t>
            </a:r>
          </a:p>
        </p:txBody>
      </p:sp>
      <p:sp>
        <p:nvSpPr>
          <p:cNvPr id="39" name="Shape 3272">
            <a:extLst>
              <a:ext uri="{FF2B5EF4-FFF2-40B4-BE49-F238E27FC236}">
                <a16:creationId xmlns:a16="http://schemas.microsoft.com/office/drawing/2014/main" id="{DBC51787-F6FB-4539-A6A2-FF644ADA8AB1}"/>
              </a:ext>
            </a:extLst>
          </p:cNvPr>
          <p:cNvSpPr/>
          <p:nvPr/>
        </p:nvSpPr>
        <p:spPr>
          <a:xfrm>
            <a:off x="6562130" y="3005309"/>
            <a:ext cx="149388" cy="149389"/>
          </a:xfrm>
          <a:prstGeom prst="ellipse">
            <a:avLst/>
          </a:prstGeom>
          <a:solidFill>
            <a:srgbClr val="22285C"/>
          </a:solidFill>
          <a:ln w="12700" cap="flat">
            <a:noFill/>
            <a:miter lim="400000"/>
          </a:ln>
          <a:effectLst/>
        </p:spPr>
        <p:txBody>
          <a:bodyPr wrap="square" lIns="0" tIns="0" rIns="0" bIns="0" numCol="1" anchor="ctr">
            <a:noAutofit/>
          </a:bodyPr>
          <a:lstStyle/>
          <a:p>
            <a:pPr defTabSz="685846"/>
            <a:endParaRPr sz="1899" dirty="0">
              <a:solidFill>
                <a:srgbClr val="424242"/>
              </a:solidFill>
              <a:latin typeface="Lato Light" panose="020F0502020204030203" pitchFamily="34" charset="0"/>
            </a:endParaRPr>
          </a:p>
        </p:txBody>
      </p:sp>
      <p:sp>
        <p:nvSpPr>
          <p:cNvPr id="40" name="Subtitle 2">
            <a:extLst>
              <a:ext uri="{FF2B5EF4-FFF2-40B4-BE49-F238E27FC236}">
                <a16:creationId xmlns:a16="http://schemas.microsoft.com/office/drawing/2014/main" id="{B97223A7-8CF5-4200-9263-E09D0B87D629}"/>
              </a:ext>
            </a:extLst>
          </p:cNvPr>
          <p:cNvSpPr txBox="1">
            <a:spLocks/>
          </p:cNvSpPr>
          <p:nvPr/>
        </p:nvSpPr>
        <p:spPr>
          <a:xfrm>
            <a:off x="5997329" y="3632938"/>
            <a:ext cx="1156240" cy="127548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972">
              <a:lnSpc>
                <a:spcPts val="1313"/>
              </a:lnSpc>
            </a:pPr>
            <a:r>
              <a:rPr lang="en-US" sz="1200" dirty="0">
                <a:solidFill>
                  <a:srgbClr val="424242"/>
                </a:solidFill>
                <a:latin typeface="+mn-lt"/>
                <a:ea typeface="Open Sans Light" panose="020B0306030504020204" pitchFamily="34" charset="0"/>
                <a:cs typeface="Open Sans Light" panose="020B0306030504020204" pitchFamily="34" charset="0"/>
              </a:rPr>
              <a:t>Finalise Structure &amp; Precinct Plans</a:t>
            </a:r>
          </a:p>
          <a:p>
            <a:pPr defTabSz="407972">
              <a:lnSpc>
                <a:spcPts val="1313"/>
              </a:lnSpc>
            </a:pPr>
            <a:endParaRPr lang="en-US" sz="1200" dirty="0">
              <a:solidFill>
                <a:srgbClr val="424242"/>
              </a:solidFill>
              <a:latin typeface="+mn-lt"/>
              <a:ea typeface="Open Sans Light" panose="020B0306030504020204" pitchFamily="34" charset="0"/>
              <a:cs typeface="Open Sans Light" panose="020B0306030504020204" pitchFamily="34" charset="0"/>
            </a:endParaRPr>
          </a:p>
          <a:p>
            <a:pPr defTabSz="407972">
              <a:lnSpc>
                <a:spcPts val="1313"/>
              </a:lnSpc>
            </a:pPr>
            <a:r>
              <a:rPr lang="en-US" sz="1200" dirty="0" err="1">
                <a:solidFill>
                  <a:srgbClr val="424242"/>
                </a:solidFill>
                <a:latin typeface="+mn-lt"/>
                <a:ea typeface="Open Sans Light" panose="020B0306030504020204" pitchFamily="34" charset="0"/>
                <a:cs typeface="Open Sans Light" panose="020B0306030504020204" pitchFamily="34" charset="0"/>
              </a:rPr>
              <a:t>Summarise</a:t>
            </a:r>
            <a:r>
              <a:rPr lang="en-US" sz="1200" dirty="0">
                <a:solidFill>
                  <a:srgbClr val="424242"/>
                </a:solidFill>
                <a:latin typeface="+mn-lt"/>
                <a:ea typeface="Open Sans Light" panose="020B0306030504020204" pitchFamily="34" charset="0"/>
                <a:cs typeface="Open Sans Light" panose="020B0306030504020204" pitchFamily="34" charset="0"/>
              </a:rPr>
              <a:t> Infrastructure Requirements / Cost Estimates</a:t>
            </a:r>
          </a:p>
        </p:txBody>
      </p:sp>
      <p:sp>
        <p:nvSpPr>
          <p:cNvPr id="41" name="TextBox 40">
            <a:extLst>
              <a:ext uri="{FF2B5EF4-FFF2-40B4-BE49-F238E27FC236}">
                <a16:creationId xmlns:a16="http://schemas.microsoft.com/office/drawing/2014/main" id="{4A4F8608-63F0-4F0D-B56C-60EE60B31176}"/>
              </a:ext>
            </a:extLst>
          </p:cNvPr>
          <p:cNvSpPr txBox="1"/>
          <p:nvPr/>
        </p:nvSpPr>
        <p:spPr>
          <a:xfrm rot="18900000">
            <a:off x="6452691" y="2361901"/>
            <a:ext cx="973343"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June 2022</a:t>
            </a:r>
          </a:p>
        </p:txBody>
      </p:sp>
      <p:sp>
        <p:nvSpPr>
          <p:cNvPr id="42" name="TextBox 41">
            <a:extLst>
              <a:ext uri="{FF2B5EF4-FFF2-40B4-BE49-F238E27FC236}">
                <a16:creationId xmlns:a16="http://schemas.microsoft.com/office/drawing/2014/main" id="{9D098607-1A38-4F2C-820D-52C339693FFA}"/>
              </a:ext>
            </a:extLst>
          </p:cNvPr>
          <p:cNvSpPr txBox="1"/>
          <p:nvPr/>
        </p:nvSpPr>
        <p:spPr>
          <a:xfrm>
            <a:off x="4425204" y="3287549"/>
            <a:ext cx="1258679"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MILESTONE 03</a:t>
            </a:r>
          </a:p>
        </p:txBody>
      </p:sp>
      <p:sp>
        <p:nvSpPr>
          <p:cNvPr id="43" name="Shape 3272">
            <a:extLst>
              <a:ext uri="{FF2B5EF4-FFF2-40B4-BE49-F238E27FC236}">
                <a16:creationId xmlns:a16="http://schemas.microsoft.com/office/drawing/2014/main" id="{368D15DE-46F2-4756-8B68-7537D4882570}"/>
              </a:ext>
            </a:extLst>
          </p:cNvPr>
          <p:cNvSpPr/>
          <p:nvPr/>
        </p:nvSpPr>
        <p:spPr>
          <a:xfrm>
            <a:off x="5044933" y="2982521"/>
            <a:ext cx="149388" cy="149389"/>
          </a:xfrm>
          <a:prstGeom prst="ellipse">
            <a:avLst/>
          </a:prstGeom>
          <a:solidFill>
            <a:srgbClr val="22285C"/>
          </a:solidFill>
          <a:ln w="12700" cap="flat">
            <a:noFill/>
            <a:miter lim="400000"/>
          </a:ln>
          <a:effectLst/>
        </p:spPr>
        <p:txBody>
          <a:bodyPr wrap="square" lIns="0" tIns="0" rIns="0" bIns="0" numCol="1" anchor="ctr">
            <a:noAutofit/>
          </a:bodyPr>
          <a:lstStyle/>
          <a:p>
            <a:pPr defTabSz="685846"/>
            <a:endParaRPr sz="1899" dirty="0">
              <a:solidFill>
                <a:srgbClr val="424242"/>
              </a:solidFill>
              <a:latin typeface="Lato Light" panose="020F0502020204030203" pitchFamily="34" charset="0"/>
            </a:endParaRPr>
          </a:p>
        </p:txBody>
      </p:sp>
      <p:sp>
        <p:nvSpPr>
          <p:cNvPr id="44" name="TextBox 43">
            <a:extLst>
              <a:ext uri="{FF2B5EF4-FFF2-40B4-BE49-F238E27FC236}">
                <a16:creationId xmlns:a16="http://schemas.microsoft.com/office/drawing/2014/main" id="{F8BC8D3F-96EC-4F47-B47E-F002A06CA5B6}"/>
              </a:ext>
            </a:extLst>
          </p:cNvPr>
          <p:cNvSpPr txBox="1"/>
          <p:nvPr/>
        </p:nvSpPr>
        <p:spPr>
          <a:xfrm rot="18900000">
            <a:off x="4933865" y="2375941"/>
            <a:ext cx="957313" cy="276999"/>
          </a:xfrm>
          <a:prstGeom prst="rect">
            <a:avLst/>
          </a:prstGeom>
          <a:noFill/>
        </p:spPr>
        <p:txBody>
          <a:bodyPr wrap="none" rtlCol="0" anchor="ctr" anchorCtr="0">
            <a:spAutoFit/>
          </a:bodyPr>
          <a:lstStyle/>
          <a:p>
            <a:pPr algn="ctr" defTabSz="685846"/>
            <a:r>
              <a:rPr lang="en-US" sz="1200" b="1" dirty="0">
                <a:solidFill>
                  <a:srgbClr val="000000"/>
                </a:solidFill>
                <a:latin typeface="Poppins" pitchFamily="2" charset="77"/>
                <a:ea typeface="League Spartan" charset="0"/>
                <a:cs typeface="Poppins" pitchFamily="2" charset="77"/>
              </a:rPr>
              <a:t>May  2022</a:t>
            </a:r>
          </a:p>
        </p:txBody>
      </p:sp>
      <p:sp>
        <p:nvSpPr>
          <p:cNvPr id="45" name="Subtitle 2">
            <a:extLst>
              <a:ext uri="{FF2B5EF4-FFF2-40B4-BE49-F238E27FC236}">
                <a16:creationId xmlns:a16="http://schemas.microsoft.com/office/drawing/2014/main" id="{9EC50F09-FEF8-4C01-AE0D-D6565E87C36A}"/>
              </a:ext>
            </a:extLst>
          </p:cNvPr>
          <p:cNvSpPr txBox="1">
            <a:spLocks/>
          </p:cNvSpPr>
          <p:nvPr/>
        </p:nvSpPr>
        <p:spPr>
          <a:xfrm>
            <a:off x="4509388" y="3632938"/>
            <a:ext cx="1258679" cy="73841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972">
              <a:lnSpc>
                <a:spcPts val="1313"/>
              </a:lnSpc>
            </a:pPr>
            <a:r>
              <a:rPr lang="en-US" sz="1200" dirty="0">
                <a:solidFill>
                  <a:srgbClr val="424242"/>
                </a:solidFill>
                <a:latin typeface="+mn-lt"/>
                <a:ea typeface="Open Sans Light" panose="020B0306030504020204" pitchFamily="34" charset="0"/>
                <a:cs typeface="Open Sans Light" panose="020B0306030504020204" pitchFamily="34" charset="0"/>
              </a:rPr>
              <a:t>Government/Key Stakeholder Engagement</a:t>
            </a:r>
          </a:p>
          <a:p>
            <a:pPr defTabSz="407972">
              <a:lnSpc>
                <a:spcPts val="1313"/>
              </a:lnSpc>
            </a:pPr>
            <a:r>
              <a:rPr lang="en-US" sz="1200" dirty="0">
                <a:solidFill>
                  <a:srgbClr val="424242"/>
                </a:solidFill>
                <a:latin typeface="+mn-lt"/>
                <a:ea typeface="Open Sans Light" panose="020B0306030504020204" pitchFamily="34" charset="0"/>
                <a:cs typeface="Open Sans Light" panose="020B0306030504020204" pitchFamily="34" charset="0"/>
              </a:rPr>
              <a:t> </a:t>
            </a:r>
          </a:p>
        </p:txBody>
      </p:sp>
      <p:sp>
        <p:nvSpPr>
          <p:cNvPr id="46" name="Subtitle 2">
            <a:extLst>
              <a:ext uri="{FF2B5EF4-FFF2-40B4-BE49-F238E27FC236}">
                <a16:creationId xmlns:a16="http://schemas.microsoft.com/office/drawing/2014/main" id="{64BC164C-2918-47BA-8A2D-26A20C98A8A5}"/>
              </a:ext>
            </a:extLst>
          </p:cNvPr>
          <p:cNvSpPr txBox="1">
            <a:spLocks/>
          </p:cNvSpPr>
          <p:nvPr/>
        </p:nvSpPr>
        <p:spPr>
          <a:xfrm>
            <a:off x="3021449" y="3632938"/>
            <a:ext cx="1156240" cy="94206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972">
              <a:lnSpc>
                <a:spcPts val="1313"/>
              </a:lnSpc>
            </a:pPr>
            <a:r>
              <a:rPr lang="en-US" sz="1200" dirty="0">
                <a:solidFill>
                  <a:srgbClr val="424242"/>
                </a:solidFill>
                <a:latin typeface="+mn-lt"/>
                <a:ea typeface="Open Sans Light" panose="020B0306030504020204" pitchFamily="34" charset="0"/>
                <a:cs typeface="Open Sans Light" panose="020B0306030504020204" pitchFamily="34" charset="0"/>
              </a:rPr>
              <a:t>Service Infrastructure Investigations</a:t>
            </a:r>
          </a:p>
          <a:p>
            <a:pPr defTabSz="407972">
              <a:lnSpc>
                <a:spcPts val="1313"/>
              </a:lnSpc>
            </a:pPr>
            <a:endParaRPr lang="en-US" sz="1200" dirty="0">
              <a:solidFill>
                <a:srgbClr val="424242"/>
              </a:solidFill>
              <a:latin typeface="+mn-lt"/>
              <a:ea typeface="Open Sans Light" panose="020B0306030504020204" pitchFamily="34" charset="0"/>
              <a:cs typeface="Open Sans Light" panose="020B0306030504020204" pitchFamily="34" charset="0"/>
            </a:endParaRPr>
          </a:p>
          <a:p>
            <a:pPr defTabSz="407972">
              <a:lnSpc>
                <a:spcPts val="1313"/>
              </a:lnSpc>
            </a:pPr>
            <a:endParaRPr lang="en-US" sz="1200" dirty="0">
              <a:solidFill>
                <a:srgbClr val="424242"/>
              </a:solidFill>
              <a:latin typeface="+mn-lt"/>
              <a:ea typeface="Open Sans Light" panose="020B0306030504020204" pitchFamily="34" charset="0"/>
              <a:cs typeface="Open Sans Light" panose="020B0306030504020204" pitchFamily="34" charset="0"/>
            </a:endParaRPr>
          </a:p>
        </p:txBody>
      </p:sp>
      <p:sp>
        <p:nvSpPr>
          <p:cNvPr id="47" name="Subtitle 2">
            <a:extLst>
              <a:ext uri="{FF2B5EF4-FFF2-40B4-BE49-F238E27FC236}">
                <a16:creationId xmlns:a16="http://schemas.microsoft.com/office/drawing/2014/main" id="{380517C2-06EA-4AD9-82D3-7DC709472608}"/>
              </a:ext>
            </a:extLst>
          </p:cNvPr>
          <p:cNvSpPr txBox="1">
            <a:spLocks/>
          </p:cNvSpPr>
          <p:nvPr/>
        </p:nvSpPr>
        <p:spPr>
          <a:xfrm>
            <a:off x="1299826" y="3644630"/>
            <a:ext cx="1381209" cy="196028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972">
              <a:lnSpc>
                <a:spcPts val="1313"/>
              </a:lnSpc>
            </a:pPr>
            <a:r>
              <a:rPr lang="en-US" sz="1200" dirty="0">
                <a:solidFill>
                  <a:srgbClr val="424242"/>
                </a:solidFill>
                <a:latin typeface="+mn-lt"/>
                <a:ea typeface="Open Sans Light" panose="020B0306030504020204" pitchFamily="34" charset="0"/>
                <a:cs typeface="Open Sans Light" panose="020B0306030504020204" pitchFamily="34" charset="0"/>
              </a:rPr>
              <a:t>Site Constraint Desktop Analysis</a:t>
            </a:r>
          </a:p>
          <a:p>
            <a:pPr defTabSz="407972">
              <a:lnSpc>
                <a:spcPts val="1313"/>
              </a:lnSpc>
            </a:pPr>
            <a:endParaRPr lang="en-US" sz="1200" dirty="0">
              <a:solidFill>
                <a:srgbClr val="424242"/>
              </a:solidFill>
              <a:latin typeface="+mn-lt"/>
              <a:ea typeface="Open Sans Light" panose="020B0306030504020204" pitchFamily="34" charset="0"/>
              <a:cs typeface="Open Sans Light" panose="020B0306030504020204" pitchFamily="34" charset="0"/>
            </a:endParaRPr>
          </a:p>
          <a:p>
            <a:pPr defTabSz="407972">
              <a:lnSpc>
                <a:spcPts val="1313"/>
              </a:lnSpc>
            </a:pPr>
            <a:r>
              <a:rPr lang="en-US" sz="1200" dirty="0">
                <a:solidFill>
                  <a:srgbClr val="424242"/>
                </a:solidFill>
                <a:latin typeface="+mn-lt"/>
                <a:ea typeface="Open Sans Light" panose="020B0306030504020204" pitchFamily="34" charset="0"/>
                <a:cs typeface="Open Sans Light" panose="020B0306030504020204" pitchFamily="34" charset="0"/>
              </a:rPr>
              <a:t>Economic Profile</a:t>
            </a:r>
          </a:p>
          <a:p>
            <a:pPr defTabSz="407972">
              <a:lnSpc>
                <a:spcPts val="1313"/>
              </a:lnSpc>
            </a:pPr>
            <a:endParaRPr lang="en-US" sz="1200" dirty="0">
              <a:solidFill>
                <a:srgbClr val="424242"/>
              </a:solidFill>
              <a:latin typeface="+mn-lt"/>
              <a:ea typeface="Open Sans Light" panose="020B0306030504020204" pitchFamily="34" charset="0"/>
              <a:cs typeface="Open Sans Light" panose="020B0306030504020204" pitchFamily="34" charset="0"/>
            </a:endParaRPr>
          </a:p>
          <a:p>
            <a:pPr defTabSz="407972">
              <a:lnSpc>
                <a:spcPts val="1313"/>
              </a:lnSpc>
            </a:pPr>
            <a:r>
              <a:rPr lang="en-US" sz="1200" dirty="0">
                <a:solidFill>
                  <a:srgbClr val="424242"/>
                </a:solidFill>
                <a:latin typeface="+mn-lt"/>
                <a:ea typeface="Open Sans Light" panose="020B0306030504020204" pitchFamily="34" charset="0"/>
                <a:cs typeface="Open Sans Light" panose="020B0306030504020204" pitchFamily="34" charset="0"/>
              </a:rPr>
              <a:t>Market Review</a:t>
            </a:r>
          </a:p>
          <a:p>
            <a:pPr defTabSz="407972">
              <a:lnSpc>
                <a:spcPts val="1313"/>
              </a:lnSpc>
            </a:pPr>
            <a:endParaRPr lang="en-US" sz="1200" dirty="0">
              <a:solidFill>
                <a:srgbClr val="424242"/>
              </a:solidFill>
              <a:latin typeface="+mn-lt"/>
              <a:ea typeface="Open Sans Light" panose="020B0306030504020204" pitchFamily="34" charset="0"/>
              <a:cs typeface="Open Sans Light" panose="020B0306030504020204" pitchFamily="34" charset="0"/>
            </a:endParaRPr>
          </a:p>
          <a:p>
            <a:pPr defTabSz="407972">
              <a:lnSpc>
                <a:spcPts val="1313"/>
              </a:lnSpc>
            </a:pPr>
            <a:r>
              <a:rPr lang="en-US" sz="1200" dirty="0">
                <a:solidFill>
                  <a:srgbClr val="424242"/>
                </a:solidFill>
                <a:latin typeface="+mn-lt"/>
                <a:ea typeface="Open Sans Light" panose="020B0306030504020204" pitchFamily="34" charset="0"/>
                <a:cs typeface="Open Sans Light" panose="020B0306030504020204" pitchFamily="34" charset="0"/>
              </a:rPr>
              <a:t>Land Capability Assessment</a:t>
            </a:r>
          </a:p>
          <a:p>
            <a:pPr defTabSz="407972">
              <a:lnSpc>
                <a:spcPts val="1313"/>
              </a:lnSpc>
            </a:pPr>
            <a:endParaRPr lang="en-US" sz="1200" dirty="0">
              <a:solidFill>
                <a:srgbClr val="424242"/>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0804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72220989-420E-42E5-84C8-4ACAE0D68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27" y="0"/>
            <a:ext cx="4848301" cy="6858000"/>
          </a:xfrm>
          <a:prstGeom prst="rect">
            <a:avLst/>
          </a:prstGeom>
        </p:spPr>
      </p:pic>
      <p:sp>
        <p:nvSpPr>
          <p:cNvPr id="4" name="Title 1">
            <a:extLst>
              <a:ext uri="{FF2B5EF4-FFF2-40B4-BE49-F238E27FC236}">
                <a16:creationId xmlns:a16="http://schemas.microsoft.com/office/drawing/2014/main" id="{AC174DFA-1B2C-4791-B720-2AA469849574}"/>
              </a:ext>
            </a:extLst>
          </p:cNvPr>
          <p:cNvSpPr txBox="1">
            <a:spLocks/>
          </p:cNvSpPr>
          <p:nvPr/>
        </p:nvSpPr>
        <p:spPr>
          <a:xfrm>
            <a:off x="1699981" y="2613931"/>
            <a:ext cx="6588211" cy="64240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dirty="0">
                <a:solidFill>
                  <a:schemeClr val="bg1"/>
                </a:solidFill>
                <a:latin typeface="Calibri" panose="020F0502020204030204" pitchFamily="34" charset="0"/>
                <a:cs typeface="Calibri" panose="020F0502020204030204" pitchFamily="34" charset="0"/>
              </a:rPr>
              <a:t>Engagement Plan</a:t>
            </a:r>
          </a:p>
        </p:txBody>
      </p:sp>
    </p:spTree>
    <p:extLst>
      <p:ext uri="{BB962C8B-B14F-4D97-AF65-F5344CB8AC3E}">
        <p14:creationId xmlns:p14="http://schemas.microsoft.com/office/powerpoint/2010/main" val="290048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D41F645-43A8-4311-9753-9EB22117CBBD}"/>
              </a:ext>
            </a:extLst>
          </p:cNvPr>
          <p:cNvSpPr>
            <a:spLocks noGrp="1"/>
          </p:cNvSpPr>
          <p:nvPr>
            <p:ph type="ctrTitle"/>
          </p:nvPr>
        </p:nvSpPr>
        <p:spPr>
          <a:xfrm>
            <a:off x="600183" y="495661"/>
            <a:ext cx="6588211" cy="642407"/>
          </a:xfrm>
        </p:spPr>
        <p:txBody>
          <a:bodyPr>
            <a:normAutofit/>
          </a:bodyPr>
          <a:lstStyle/>
          <a:p>
            <a:pPr algn="l"/>
            <a:r>
              <a:rPr lang="en-AU" sz="2400" b="1" dirty="0">
                <a:solidFill>
                  <a:srgbClr val="22285C"/>
                </a:solidFill>
                <a:latin typeface="Calibri" panose="020F0502020204030204" pitchFamily="34" charset="0"/>
                <a:cs typeface="Calibri" panose="020F0502020204030204" pitchFamily="34" charset="0"/>
              </a:rPr>
              <a:t>Stakeholder Mapping</a:t>
            </a:r>
          </a:p>
        </p:txBody>
      </p:sp>
      <p:graphicFrame>
        <p:nvGraphicFramePr>
          <p:cNvPr id="2" name="Diagram 1">
            <a:extLst>
              <a:ext uri="{FF2B5EF4-FFF2-40B4-BE49-F238E27FC236}">
                <a16:creationId xmlns:a16="http://schemas.microsoft.com/office/drawing/2014/main" id="{0F8CD407-2DEB-40AD-A1B8-DAE19B501B81}"/>
              </a:ext>
            </a:extLst>
          </p:cNvPr>
          <p:cNvGraphicFramePr/>
          <p:nvPr>
            <p:extLst>
              <p:ext uri="{D42A27DB-BD31-4B8C-83A1-F6EECF244321}">
                <p14:modId xmlns:p14="http://schemas.microsoft.com/office/powerpoint/2010/main" val="2746266983"/>
              </p:ext>
            </p:extLst>
          </p:nvPr>
        </p:nvGraphicFramePr>
        <p:xfrm>
          <a:off x="134112" y="816865"/>
          <a:ext cx="9009888" cy="6565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9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0C5496-3D9D-43D2-B71F-4882AA3F9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09" y="-5824"/>
            <a:ext cx="523726" cy="6863824"/>
          </a:xfrm>
          <a:prstGeom prst="rect">
            <a:avLst/>
          </a:prstGeom>
        </p:spPr>
      </p:pic>
      <p:sp>
        <p:nvSpPr>
          <p:cNvPr id="12" name="Title 1">
            <a:extLst>
              <a:ext uri="{FF2B5EF4-FFF2-40B4-BE49-F238E27FC236}">
                <a16:creationId xmlns:a16="http://schemas.microsoft.com/office/drawing/2014/main" id="{AD41F645-43A8-4311-9753-9EB22117CBBD}"/>
              </a:ext>
            </a:extLst>
          </p:cNvPr>
          <p:cNvSpPr>
            <a:spLocks noGrp="1"/>
          </p:cNvSpPr>
          <p:nvPr>
            <p:ph type="ctrTitle"/>
          </p:nvPr>
        </p:nvSpPr>
        <p:spPr>
          <a:xfrm>
            <a:off x="978135" y="315067"/>
            <a:ext cx="6588211" cy="642407"/>
          </a:xfrm>
        </p:spPr>
        <p:txBody>
          <a:bodyPr>
            <a:normAutofit/>
          </a:bodyPr>
          <a:lstStyle/>
          <a:p>
            <a:pPr algn="l"/>
            <a:r>
              <a:rPr lang="en-US" sz="2400" b="1" dirty="0">
                <a:solidFill>
                  <a:srgbClr val="22285C"/>
                </a:solidFill>
                <a:latin typeface="Calibri" panose="020F0502020204030204" pitchFamily="34" charset="0"/>
                <a:cs typeface="Calibri" panose="020F0502020204030204" pitchFamily="34" charset="0"/>
              </a:rPr>
              <a:t>Strategic Growth Framework Engagement Stages</a:t>
            </a:r>
            <a:endParaRPr lang="en-AU" sz="2400" b="1" dirty="0">
              <a:solidFill>
                <a:srgbClr val="22285C"/>
              </a:solidFill>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F3863742-F105-442C-B34F-BC81E3FC805B}"/>
              </a:ext>
            </a:extLst>
          </p:cNvPr>
          <p:cNvGraphicFramePr/>
          <p:nvPr>
            <p:extLst>
              <p:ext uri="{D42A27DB-BD31-4B8C-83A1-F6EECF244321}">
                <p14:modId xmlns:p14="http://schemas.microsoft.com/office/powerpoint/2010/main" val="4025375254"/>
              </p:ext>
            </p:extLst>
          </p:nvPr>
        </p:nvGraphicFramePr>
        <p:xfrm>
          <a:off x="1066800" y="1394087"/>
          <a:ext cx="6096000" cy="4502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8D9FF21B-F21A-4940-8A7D-9F335352A64A}"/>
              </a:ext>
            </a:extLst>
          </p:cNvPr>
          <p:cNvSpPr/>
          <p:nvPr/>
        </p:nvSpPr>
        <p:spPr>
          <a:xfrm>
            <a:off x="7365076" y="1810721"/>
            <a:ext cx="1537855" cy="1755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rPr>
              <a:t>Strategic Growth Framework</a:t>
            </a:r>
          </a:p>
        </p:txBody>
      </p:sp>
      <p:sp>
        <p:nvSpPr>
          <p:cNvPr id="8" name="Rectangle: Rounded Corners 7">
            <a:extLst>
              <a:ext uri="{FF2B5EF4-FFF2-40B4-BE49-F238E27FC236}">
                <a16:creationId xmlns:a16="http://schemas.microsoft.com/office/drawing/2014/main" id="{50627ACD-6A1B-47C1-85AF-21E6A4611C8D}"/>
              </a:ext>
            </a:extLst>
          </p:cNvPr>
          <p:cNvSpPr/>
          <p:nvPr/>
        </p:nvSpPr>
        <p:spPr>
          <a:xfrm>
            <a:off x="7162800" y="4319193"/>
            <a:ext cx="1828800" cy="2385752"/>
          </a:xfrm>
          <a:prstGeom prst="roundRect">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r>
              <a:rPr lang="en-AU" sz="1200" dirty="0">
                <a:solidFill>
                  <a:schemeClr val="tx1"/>
                </a:solidFill>
              </a:rPr>
              <a:t>Future Formal Consultation Activities guided by Stakeholder Mapping &amp; Community Charter:</a:t>
            </a:r>
          </a:p>
          <a:p>
            <a:pPr marL="171450" indent="-171450">
              <a:buFont typeface="Arial" panose="020B0604020202020204" pitchFamily="34" charset="0"/>
              <a:buChar char="•"/>
            </a:pPr>
            <a:r>
              <a:rPr lang="en-AU" sz="1200" dirty="0">
                <a:solidFill>
                  <a:schemeClr val="tx1"/>
                </a:solidFill>
              </a:rPr>
              <a:t>Key Landowners in Development Precincts</a:t>
            </a:r>
          </a:p>
          <a:p>
            <a:pPr marL="171450" indent="-171450">
              <a:buFont typeface="Arial" panose="020B0604020202020204" pitchFamily="34" charset="0"/>
              <a:buChar char="•"/>
            </a:pPr>
            <a:r>
              <a:rPr lang="en-AU" sz="1200" dirty="0">
                <a:solidFill>
                  <a:schemeClr val="tx1"/>
                </a:solidFill>
              </a:rPr>
              <a:t>Code Amendment Rezonings</a:t>
            </a:r>
          </a:p>
          <a:p>
            <a:pPr marL="171450" indent="-171450">
              <a:buFont typeface="Arial" panose="020B0604020202020204" pitchFamily="34" charset="0"/>
              <a:buChar char="•"/>
            </a:pPr>
            <a:r>
              <a:rPr lang="en-AU" sz="1200" dirty="0">
                <a:solidFill>
                  <a:schemeClr val="tx1"/>
                </a:solidFill>
              </a:rPr>
              <a:t>Infrastructure Negotiations</a:t>
            </a:r>
          </a:p>
        </p:txBody>
      </p:sp>
      <p:sp>
        <p:nvSpPr>
          <p:cNvPr id="4" name="Rectangle: Rounded Corners 3">
            <a:extLst>
              <a:ext uri="{FF2B5EF4-FFF2-40B4-BE49-F238E27FC236}">
                <a16:creationId xmlns:a16="http://schemas.microsoft.com/office/drawing/2014/main" id="{2058FFC8-443E-4FFB-A990-E788BC691D8E}"/>
              </a:ext>
            </a:extLst>
          </p:cNvPr>
          <p:cNvSpPr/>
          <p:nvPr/>
        </p:nvSpPr>
        <p:spPr>
          <a:xfrm>
            <a:off x="1066800" y="1580519"/>
            <a:ext cx="5544589" cy="3563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t>Project Engagement Plan</a:t>
            </a:r>
          </a:p>
        </p:txBody>
      </p:sp>
      <p:sp>
        <p:nvSpPr>
          <p:cNvPr id="5" name="Arrow: Down 4">
            <a:extLst>
              <a:ext uri="{FF2B5EF4-FFF2-40B4-BE49-F238E27FC236}">
                <a16:creationId xmlns:a16="http://schemas.microsoft.com/office/drawing/2014/main" id="{BBA5B944-8D71-467B-A1F1-35B7370F2D93}"/>
              </a:ext>
            </a:extLst>
          </p:cNvPr>
          <p:cNvSpPr/>
          <p:nvPr/>
        </p:nvSpPr>
        <p:spPr>
          <a:xfrm>
            <a:off x="8000999" y="3674330"/>
            <a:ext cx="266007" cy="52370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6914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72220989-420E-42E5-84C8-4ACAE0D68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27" y="0"/>
            <a:ext cx="4848301" cy="6858000"/>
          </a:xfrm>
          <a:prstGeom prst="rect">
            <a:avLst/>
          </a:prstGeom>
        </p:spPr>
      </p:pic>
      <p:sp>
        <p:nvSpPr>
          <p:cNvPr id="4" name="Title 1">
            <a:extLst>
              <a:ext uri="{FF2B5EF4-FFF2-40B4-BE49-F238E27FC236}">
                <a16:creationId xmlns:a16="http://schemas.microsoft.com/office/drawing/2014/main" id="{AC174DFA-1B2C-4791-B720-2AA469849574}"/>
              </a:ext>
            </a:extLst>
          </p:cNvPr>
          <p:cNvSpPr txBox="1">
            <a:spLocks/>
          </p:cNvSpPr>
          <p:nvPr/>
        </p:nvSpPr>
        <p:spPr>
          <a:xfrm>
            <a:off x="1699981" y="2613931"/>
            <a:ext cx="6588211" cy="642407"/>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dirty="0">
                <a:solidFill>
                  <a:schemeClr val="bg1"/>
                </a:solidFill>
                <a:latin typeface="Calibri" panose="020F0502020204030204" pitchFamily="34" charset="0"/>
                <a:cs typeface="Calibri" panose="020F0502020204030204" pitchFamily="34" charset="0"/>
              </a:rPr>
              <a:t>Future Rezoning/Infrastructure Process Diagram</a:t>
            </a:r>
          </a:p>
        </p:txBody>
      </p:sp>
    </p:spTree>
    <p:extLst>
      <p:ext uri="{BB962C8B-B14F-4D97-AF65-F5344CB8AC3E}">
        <p14:creationId xmlns:p14="http://schemas.microsoft.com/office/powerpoint/2010/main" val="1690162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PTIFY - Milestones - Light">
      <a:dk1>
        <a:srgbClr val="424242"/>
      </a:dk1>
      <a:lt1>
        <a:srgbClr val="FFFFFF"/>
      </a:lt1>
      <a:dk2>
        <a:srgbClr val="000000"/>
      </a:dk2>
      <a:lt2>
        <a:srgbClr val="FFFFFF"/>
      </a:lt2>
      <a:accent1>
        <a:srgbClr val="3A5E65"/>
      </a:accent1>
      <a:accent2>
        <a:srgbClr val="3B7D7A"/>
      </a:accent2>
      <a:accent3>
        <a:srgbClr val="379270"/>
      </a:accent3>
      <a:accent4>
        <a:srgbClr val="2FA86E"/>
      </a:accent4>
      <a:accent5>
        <a:srgbClr val="68CF5C"/>
      </a:accent5>
      <a:accent6>
        <a:srgbClr val="484848"/>
      </a:accent6>
      <a:hlink>
        <a:srgbClr val="BE6D50"/>
      </a:hlink>
      <a:folHlink>
        <a:srgbClr val="E1257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D39BCFBE5E9043B4C19AC583B97DBE" ma:contentTypeVersion="13" ma:contentTypeDescription="Create a new document." ma:contentTypeScope="" ma:versionID="1243d0a3aac364ad0daf35db29f99479">
  <xsd:schema xmlns:xsd="http://www.w3.org/2001/XMLSchema" xmlns:xs="http://www.w3.org/2001/XMLSchema" xmlns:p="http://schemas.microsoft.com/office/2006/metadata/properties" xmlns:ns3="0f8a851b-2402-47d9-9723-53eda5d90db9" xmlns:ns4="fd39710b-30cc-4de6-a2d9-6537922244a6" targetNamespace="http://schemas.microsoft.com/office/2006/metadata/properties" ma:root="true" ma:fieldsID="8068345f7d6661b208cace52d03cb777" ns3:_="" ns4:_="">
    <xsd:import namespace="0f8a851b-2402-47d9-9723-53eda5d90db9"/>
    <xsd:import namespace="fd39710b-30cc-4de6-a2d9-6537922244a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8a851b-2402-47d9-9723-53eda5d90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9710b-30cc-4de6-a2d9-6537922244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B3A7BB-66B9-4EC6-A593-C004B9B662E8}">
  <ds:schemaRefs>
    <ds:schemaRef ds:uri="http://schemas.microsoft.com/sharepoint/v3/contenttype/forms"/>
  </ds:schemaRefs>
</ds:datastoreItem>
</file>

<file path=customXml/itemProps2.xml><?xml version="1.0" encoding="utf-8"?>
<ds:datastoreItem xmlns:ds="http://schemas.openxmlformats.org/officeDocument/2006/customXml" ds:itemID="{B9E7AC20-A5AD-414E-8D81-0A6E89AFE42C}">
  <ds:schemaRefs>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0f8a851b-2402-47d9-9723-53eda5d90db9"/>
    <ds:schemaRef ds:uri="http://www.w3.org/XML/1998/namespace"/>
    <ds:schemaRef ds:uri="http://schemas.microsoft.com/office/infopath/2007/PartnerControls"/>
    <ds:schemaRef ds:uri="fd39710b-30cc-4de6-a2d9-6537922244a6"/>
    <ds:schemaRef ds:uri="http://purl.org/dc/dcmitype/"/>
  </ds:schemaRefs>
</ds:datastoreItem>
</file>

<file path=customXml/itemProps3.xml><?xml version="1.0" encoding="utf-8"?>
<ds:datastoreItem xmlns:ds="http://schemas.openxmlformats.org/officeDocument/2006/customXml" ds:itemID="{A98B45B1-48D1-415A-8636-6E2142C6BB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8a851b-2402-47d9-9723-53eda5d90db9"/>
    <ds:schemaRef ds:uri="fd39710b-30cc-4de6-a2d9-6537922244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3630</TotalTime>
  <Words>1281</Words>
  <Application>Microsoft Office PowerPoint</Application>
  <PresentationFormat>On-screen Show (4:3)</PresentationFormat>
  <Paragraphs>270</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Lato Light</vt:lpstr>
      <vt:lpstr>Poppins</vt:lpstr>
      <vt:lpstr>Poppins Medium</vt:lpstr>
      <vt:lpstr>Symbol</vt:lpstr>
      <vt:lpstr>Wingdings</vt:lpstr>
      <vt:lpstr>Office Theme</vt:lpstr>
      <vt:lpstr>2_Office Theme</vt:lpstr>
      <vt:lpstr>PowerPoint Presentation</vt:lpstr>
      <vt:lpstr>Presentation Content</vt:lpstr>
      <vt:lpstr>Study Objectives</vt:lpstr>
      <vt:lpstr>PowerPoint Presentation</vt:lpstr>
      <vt:lpstr>PowerPoint Presentation</vt:lpstr>
      <vt:lpstr>PowerPoint Presentation</vt:lpstr>
      <vt:lpstr>Stakeholder Mapping</vt:lpstr>
      <vt:lpstr>Strategic Growth Framework Engagement Stages</vt:lpstr>
      <vt:lpstr>PowerPoint Presentation</vt:lpstr>
      <vt:lpstr>PowerPoint Presentation</vt:lpstr>
      <vt:lpstr>PowerPoint Presentation</vt:lpstr>
      <vt:lpstr>PowerPoint Presentation</vt:lpstr>
      <vt:lpstr>PowerPoint Presentation</vt:lpstr>
      <vt:lpstr>PowerPoint Presentation</vt:lpstr>
      <vt:lpstr>Study Area Delivery Predictions</vt:lpstr>
      <vt:lpstr>Regional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Matt P</dc:creator>
  <cp:lastModifiedBy>Chantal  Milton</cp:lastModifiedBy>
  <cp:revision>165</cp:revision>
  <cp:lastPrinted>2017-03-08T02:34:50Z</cp:lastPrinted>
  <dcterms:created xsi:type="dcterms:W3CDTF">2015-05-13T01:43:04Z</dcterms:created>
  <dcterms:modified xsi:type="dcterms:W3CDTF">2022-04-04T23:35:37Z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0x01010031D39BCFBE5E9043B4C19AC583B97DBE</vt:lpwstr>
  </property>
</Properties>
</file>