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3" r:id="rId4"/>
    <p:sldId id="259" r:id="rId5"/>
    <p:sldId id="301" r:id="rId6"/>
    <p:sldId id="304" r:id="rId7"/>
    <p:sldId id="312" r:id="rId8"/>
    <p:sldId id="306" r:id="rId9"/>
    <p:sldId id="302" r:id="rId10"/>
    <p:sldId id="307" r:id="rId11"/>
    <p:sldId id="308" r:id="rId12"/>
    <p:sldId id="25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E26-E9EA-4854-B2CD-9E75A5583213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DA4-22D1-464F-912E-79B65250F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51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E26-E9EA-4854-B2CD-9E75A5583213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DA4-22D1-464F-912E-79B65250F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E26-E9EA-4854-B2CD-9E75A5583213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DA4-22D1-464F-912E-79B65250F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44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E26-E9EA-4854-B2CD-9E75A5583213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DA4-22D1-464F-912E-79B65250F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04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E26-E9EA-4854-B2CD-9E75A5583213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DA4-22D1-464F-912E-79B65250F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96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E26-E9EA-4854-B2CD-9E75A5583213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DA4-22D1-464F-912E-79B65250F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46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E26-E9EA-4854-B2CD-9E75A5583213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DA4-22D1-464F-912E-79B65250F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203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E26-E9EA-4854-B2CD-9E75A5583213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DA4-22D1-464F-912E-79B65250F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81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E26-E9EA-4854-B2CD-9E75A5583213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DA4-22D1-464F-912E-79B65250F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6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E26-E9EA-4854-B2CD-9E75A5583213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DA4-22D1-464F-912E-79B65250F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55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E26-E9EA-4854-B2CD-9E75A5583213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DA4-22D1-464F-912E-79B65250F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35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5E26-E9EA-4854-B2CD-9E75A5583213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09DA4-22D1-464F-912E-79B65250F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95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31590"/>
            <a:ext cx="54537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700" b="1" dirty="0">
                <a:solidFill>
                  <a:schemeClr val="bg1"/>
                </a:solidFill>
                <a:latin typeface="Source Sans Pro" pitchFamily="34" charset="0"/>
              </a:rPr>
              <a:t>Recreation Assets – Management </a:t>
            </a:r>
          </a:p>
        </p:txBody>
      </p:sp>
    </p:spTree>
    <p:extLst>
      <p:ext uri="{BB962C8B-B14F-4D97-AF65-F5344CB8AC3E}">
        <p14:creationId xmlns:p14="http://schemas.microsoft.com/office/powerpoint/2010/main" val="317792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7877"/>
            <a:ext cx="450155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350" b="1" dirty="0">
                <a:solidFill>
                  <a:schemeClr val="bg1"/>
                </a:solidFill>
                <a:latin typeface="Source Sans Pro" pitchFamily="34" charset="0"/>
              </a:rPr>
              <a:t>Recreation Assets -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F52D3-F2C5-4512-91CD-DAADA6141E9A}"/>
              </a:ext>
            </a:extLst>
          </p:cNvPr>
          <p:cNvSpPr/>
          <p:nvPr/>
        </p:nvSpPr>
        <p:spPr>
          <a:xfrm>
            <a:off x="179512" y="987574"/>
            <a:ext cx="87849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845842" fontAlgn="ctr"/>
            <a:r>
              <a:rPr lang="en-AU" sz="2000" b="1" dirty="0">
                <a:solidFill>
                  <a:srgbClr val="696B6B"/>
                </a:solidFill>
                <a:latin typeface="Calibri" panose="020F0502020204030204" pitchFamily="34" charset="0"/>
              </a:rPr>
              <a:t>Let Market Experts Identify Opportunity</a:t>
            </a:r>
          </a:p>
          <a:p>
            <a:pPr marL="342900" lvl="1" defTabSz="845842" fontAlgn="ctr"/>
            <a:endParaRPr lang="en-AU" sz="2000" b="1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28650" lvl="1" indent="-28575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Utilisation of EOI enables Council to invite management proposals from the private sector for (either individually, a mixture or all):</a:t>
            </a:r>
          </a:p>
          <a:p>
            <a:pPr marL="1085850" lvl="2" indent="-285750" defTabSz="845842" fontAlgn="ctr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Salisbury Aquatic Centre</a:t>
            </a:r>
          </a:p>
          <a:p>
            <a:pPr marL="1085850" lvl="2" indent="-285750" defTabSz="845842" fontAlgn="ctr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Little Para Golf Course</a:t>
            </a:r>
          </a:p>
          <a:p>
            <a:pPr marL="1085850" lvl="2" indent="-285750" defTabSz="845842" fontAlgn="ctr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Recreation Centres (Ingle Farm and Parafield Gardens)</a:t>
            </a:r>
          </a:p>
          <a:p>
            <a:pPr marL="800100" lvl="2" defTabSz="845842" fontAlgn="ctr"/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28650" lvl="1" indent="-28575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Most significant risk is lost investment and time facilitating the EOI process (will require external assistance to prepare EOI)</a:t>
            </a:r>
          </a:p>
          <a:p>
            <a:pPr marL="628650" lvl="1" indent="-28575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28650" lvl="1" indent="-28575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In addition, current Belgravia contract does not provide option for roll-over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8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7877"/>
            <a:ext cx="450155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350" b="1" dirty="0">
                <a:solidFill>
                  <a:schemeClr val="bg1"/>
                </a:solidFill>
                <a:latin typeface="Source Sans Pro" pitchFamily="34" charset="0"/>
              </a:rPr>
              <a:t>Recreation Assets -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F52D3-F2C5-4512-91CD-DAADA6141E9A}"/>
              </a:ext>
            </a:extLst>
          </p:cNvPr>
          <p:cNvSpPr/>
          <p:nvPr/>
        </p:nvSpPr>
        <p:spPr>
          <a:xfrm>
            <a:off x="179512" y="987574"/>
            <a:ext cx="878497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845842" fontAlgn="ctr"/>
            <a:r>
              <a:rPr lang="en-AU" sz="2000" b="1" dirty="0">
                <a:solidFill>
                  <a:srgbClr val="696B6B"/>
                </a:solidFill>
                <a:latin typeface="Calibri" panose="020F0502020204030204" pitchFamily="34" charset="0"/>
              </a:rPr>
              <a:t>Timing</a:t>
            </a:r>
          </a:p>
          <a:p>
            <a:pPr marL="342900" lvl="1" defTabSz="845842" fontAlgn="ctr"/>
            <a:endParaRPr lang="en-AU" sz="1100" b="1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342900" lvl="1" defTabSz="845842" fontAlgn="ctr"/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342900" lvl="1" defTabSz="845842" fontAlgn="ctr"/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111E3EB-F6E8-452D-9A88-114E5A478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08942"/>
              </p:ext>
            </p:extLst>
          </p:nvPr>
        </p:nvGraphicFramePr>
        <p:xfrm>
          <a:off x="687388" y="1376363"/>
          <a:ext cx="765968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5918973" imgH="2830606" progId="Word.Document.12">
                  <p:embed/>
                </p:oleObj>
              </mc:Choice>
              <mc:Fallback>
                <p:oleObj name="Document" r:id="rId4" imgW="5918973" imgH="28306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388" y="1376363"/>
                        <a:ext cx="7659687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0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4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7877"/>
            <a:ext cx="450155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350" b="1" dirty="0">
                <a:solidFill>
                  <a:schemeClr val="bg1"/>
                </a:solidFill>
                <a:latin typeface="Source Sans Pro" pitchFamily="34" charset="0"/>
              </a:rPr>
              <a:t>Recreation Assets - Management</a:t>
            </a:r>
            <a:endParaRPr lang="en-AU" sz="2400" b="1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41191-CAB0-4483-8B6E-AAA3CC7AF4AF}"/>
              </a:ext>
            </a:extLst>
          </p:cNvPr>
          <p:cNvSpPr txBox="1"/>
          <p:nvPr/>
        </p:nvSpPr>
        <p:spPr>
          <a:xfrm>
            <a:off x="323528" y="1203598"/>
            <a:ext cx="849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The City of Salisbury has 4 managed recreation assets: </a:t>
            </a:r>
          </a:p>
          <a:p>
            <a:pPr marL="342900" lvl="1" defTabSz="845842" fontAlgn="ctr"/>
            <a:endParaRPr lang="en-AU" sz="1400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1143000" lvl="2" indent="-342900" defTabSz="845842" fontAlgn="ctr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Little Para Golf Course</a:t>
            </a:r>
          </a:p>
          <a:p>
            <a:pPr marL="1143000" lvl="2" indent="-342900" defTabSz="845842" fontAlgn="ctr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Ingle Farm Recreation Centre</a:t>
            </a:r>
          </a:p>
          <a:p>
            <a:pPr marL="1143000" lvl="2" indent="-342900" defTabSz="845842" fontAlgn="ctr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Parafield Gardens Recreation Centre</a:t>
            </a:r>
          </a:p>
          <a:p>
            <a:pPr marL="1143000" lvl="2" indent="-342900" defTabSz="845842" fontAlgn="ctr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Salisbury Aquatic Centre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A management agreement is in place with Belgravia Leisure to manage the golf course and recreation centres. This expires on 30 June 2023.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The Salisbury Aquatic Centre, as a new centre, requires a manager.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696B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7877"/>
            <a:ext cx="450155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350" b="1" dirty="0">
                <a:solidFill>
                  <a:schemeClr val="bg1"/>
                </a:solidFill>
                <a:latin typeface="Source Sans Pro" pitchFamily="34" charset="0"/>
              </a:rPr>
              <a:t>Recreation Assets - Management</a:t>
            </a:r>
            <a:endParaRPr lang="en-AU" sz="2400" b="1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641191-CAB0-4483-8B6E-AAA3CC7AF4AF}"/>
              </a:ext>
            </a:extLst>
          </p:cNvPr>
          <p:cNvSpPr txBox="1"/>
          <p:nvPr/>
        </p:nvSpPr>
        <p:spPr>
          <a:xfrm>
            <a:off x="323528" y="120359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Who?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1143000" lvl="2" indent="-342900" defTabSz="845842" fontAlgn="ctr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Council?</a:t>
            </a:r>
          </a:p>
          <a:p>
            <a:pPr marL="1143000" lvl="2" indent="-342900" defTabSz="845842" fontAlgn="ctr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A generic recreation services provider?</a:t>
            </a:r>
          </a:p>
          <a:p>
            <a:pPr marL="1143000" lvl="2" indent="-342900" defTabSz="845842" fontAlgn="ctr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A mixture of experts?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696B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5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7877"/>
            <a:ext cx="450155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350" b="1" dirty="0">
                <a:solidFill>
                  <a:schemeClr val="bg1"/>
                </a:solidFill>
                <a:latin typeface="Source Sans Pro" pitchFamily="34" charset="0"/>
              </a:rPr>
              <a:t>Recreation Assets -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F52D3-F2C5-4512-91CD-DAADA6141E9A}"/>
              </a:ext>
            </a:extLst>
          </p:cNvPr>
          <p:cNvSpPr/>
          <p:nvPr/>
        </p:nvSpPr>
        <p:spPr>
          <a:xfrm>
            <a:off x="179512" y="987574"/>
            <a:ext cx="878497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845842" fontAlgn="ctr"/>
            <a:r>
              <a:rPr lang="en-AU" sz="2000" b="1" dirty="0">
                <a:solidFill>
                  <a:srgbClr val="696B6B"/>
                </a:solidFill>
                <a:latin typeface="Calibri" panose="020F0502020204030204" pitchFamily="34" charset="0"/>
              </a:rPr>
              <a:t>Community Impact</a:t>
            </a:r>
          </a:p>
          <a:p>
            <a:pPr marL="342900" lvl="1" defTabSz="845842" fontAlgn="ctr"/>
            <a:endParaRPr lang="en-AU" sz="1100" b="1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The impact of a recreation facility is shaped by: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1143000" lvl="2" indent="-342900" defTabSz="845842" fontAlgn="ctr">
              <a:buFont typeface="Courier New" panose="02070309020205020404" pitchFamily="49" charset="0"/>
              <a:buChar char="o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Management (expertise, specialisation, capability)</a:t>
            </a:r>
          </a:p>
          <a:p>
            <a:pPr marL="1143000" lvl="2" indent="-342900" defTabSz="845842" fontAlgn="ctr">
              <a:buFont typeface="Courier New" panose="02070309020205020404" pitchFamily="49" charset="0"/>
              <a:buChar char="o"/>
            </a:pPr>
            <a:endParaRPr lang="en-AU" sz="1400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1143000" lvl="2" indent="-342900" defTabSz="845842" fontAlgn="ctr">
              <a:buFont typeface="Courier New" panose="02070309020205020404" pitchFamily="49" charset="0"/>
              <a:buChar char="o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Function (design and condition of the asset)</a:t>
            </a:r>
          </a:p>
          <a:p>
            <a:pPr marL="1143000" lvl="2" indent="-342900" defTabSz="845842" fontAlgn="ctr">
              <a:buFont typeface="Courier New" panose="02070309020205020404" pitchFamily="49" charset="0"/>
              <a:buChar char="o"/>
            </a:pPr>
            <a:endParaRPr lang="en-AU" sz="1400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1143000" lvl="2" indent="-342900" defTabSz="845842" fontAlgn="ctr">
              <a:buFont typeface="Courier New" panose="02070309020205020404" pitchFamily="49" charset="0"/>
              <a:buChar char="o"/>
            </a:pPr>
            <a:r>
              <a:rPr lang="en-AU" sz="1400" dirty="0">
                <a:solidFill>
                  <a:srgbClr val="696B6B"/>
                </a:solidFill>
                <a:latin typeface="Calibri" panose="020F0502020204030204" pitchFamily="34" charset="0"/>
              </a:rPr>
              <a:t>Consumer sentiment/demand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1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7877"/>
            <a:ext cx="450155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350" b="1" dirty="0">
                <a:solidFill>
                  <a:schemeClr val="bg1"/>
                </a:solidFill>
                <a:latin typeface="Source Sans Pro" pitchFamily="34" charset="0"/>
              </a:rPr>
              <a:t>Recreation Assets -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F52D3-F2C5-4512-91CD-DAADA6141E9A}"/>
              </a:ext>
            </a:extLst>
          </p:cNvPr>
          <p:cNvSpPr/>
          <p:nvPr/>
        </p:nvSpPr>
        <p:spPr>
          <a:xfrm>
            <a:off x="179512" y="987574"/>
            <a:ext cx="878497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845842" fontAlgn="ctr"/>
            <a:r>
              <a:rPr lang="en-AU" sz="2000" b="1" dirty="0">
                <a:solidFill>
                  <a:srgbClr val="696B6B"/>
                </a:solidFill>
                <a:latin typeface="Calibri" panose="020F0502020204030204" pitchFamily="34" charset="0"/>
              </a:rPr>
              <a:t>Management Considerations</a:t>
            </a:r>
          </a:p>
          <a:p>
            <a:pPr marL="342900" lvl="1" defTabSz="845842" fontAlgn="ctr"/>
            <a:endParaRPr lang="en-AU" sz="1100" b="1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b="1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6F3579-AE2A-4D8E-950E-334324C85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21280"/>
              </p:ext>
            </p:extLst>
          </p:nvPr>
        </p:nvGraphicFramePr>
        <p:xfrm>
          <a:off x="683568" y="1635647"/>
          <a:ext cx="7560840" cy="2308656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val="1648504594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4035842943"/>
                    </a:ext>
                  </a:extLst>
                </a:gridCol>
              </a:tblGrid>
              <a:tr h="39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Ability to attract and retain an appropriately skilled workforce that can meet the span of service arrangements.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2894"/>
                  </a:ext>
                </a:extLst>
              </a:tr>
              <a:tr h="192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Intellectual Property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to researched consumer centred product.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267489"/>
                  </a:ext>
                </a:extLst>
              </a:tr>
              <a:tr h="192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management systems.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112517"/>
                  </a:ext>
                </a:extLst>
              </a:tr>
              <a:tr h="39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expertise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Specialised understanding of ‘product’ e.g. golf and the associated market (i.e. market approaches and segmentation)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640829"/>
                  </a:ext>
                </a:extLst>
              </a:tr>
              <a:tr h="192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 opportunities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Awareness of, and risk appetite for, new market opportunities (including capital investment).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303395"/>
                  </a:ext>
                </a:extLst>
              </a:tr>
              <a:tr h="39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 up/administration processes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Readiness/ability to leverage existing operations.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781665"/>
                  </a:ext>
                </a:extLst>
              </a:tr>
              <a:tr h="132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Cost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expertise that can leverage experience and infrastructure to deliver efficiency.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516337"/>
                  </a:ext>
                </a:extLst>
              </a:tr>
              <a:tr h="132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Operational Control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Ability to design and direct programming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85621"/>
                  </a:ext>
                </a:extLst>
              </a:tr>
              <a:tr h="132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Legislative compliance (water quality, safety, food handling etc)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28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57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7877"/>
            <a:ext cx="450155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350" b="1" dirty="0">
                <a:solidFill>
                  <a:schemeClr val="bg1"/>
                </a:solidFill>
                <a:latin typeface="Source Sans Pro" pitchFamily="34" charset="0"/>
              </a:rPr>
              <a:t>Recreation Assets -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F52D3-F2C5-4512-91CD-DAADA6141E9A}"/>
              </a:ext>
            </a:extLst>
          </p:cNvPr>
          <p:cNvSpPr/>
          <p:nvPr/>
        </p:nvSpPr>
        <p:spPr>
          <a:xfrm>
            <a:off x="179512" y="987574"/>
            <a:ext cx="87849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845842" fontAlgn="ctr"/>
            <a:r>
              <a:rPr lang="en-AU" sz="2000" b="1" dirty="0">
                <a:solidFill>
                  <a:srgbClr val="696B6B"/>
                </a:solidFill>
                <a:latin typeface="Calibri" panose="020F0502020204030204" pitchFamily="34" charset="0"/>
              </a:rPr>
              <a:t>Benefits of External Managers</a:t>
            </a:r>
            <a:endParaRPr lang="en-AU" sz="1100" b="1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342900" lvl="1" defTabSz="845842" fontAlgn="ctr"/>
            <a:endParaRPr lang="en-AU" b="1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External partners will likely see the opportunities differently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In addition to bringing expertise, systems and scalability – they may offer new investment that improves services/function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It is difficult to determine the merits of internal versus external management until the market is tested.</a:t>
            </a:r>
          </a:p>
        </p:txBody>
      </p:sp>
    </p:spTree>
    <p:extLst>
      <p:ext uri="{BB962C8B-B14F-4D97-AF65-F5344CB8AC3E}">
        <p14:creationId xmlns:p14="http://schemas.microsoft.com/office/powerpoint/2010/main" val="141175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7877"/>
            <a:ext cx="450155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350" b="1" dirty="0">
                <a:solidFill>
                  <a:schemeClr val="bg1"/>
                </a:solidFill>
                <a:latin typeface="Source Sans Pro" pitchFamily="34" charset="0"/>
              </a:rPr>
              <a:t>Recreation Assets -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F52D3-F2C5-4512-91CD-DAADA6141E9A}"/>
              </a:ext>
            </a:extLst>
          </p:cNvPr>
          <p:cNvSpPr/>
          <p:nvPr/>
        </p:nvSpPr>
        <p:spPr>
          <a:xfrm>
            <a:off x="179512" y="987574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845842" fontAlgn="ctr"/>
            <a:r>
              <a:rPr lang="en-AU" sz="2000" b="1" dirty="0">
                <a:solidFill>
                  <a:srgbClr val="696B6B"/>
                </a:solidFill>
                <a:latin typeface="Calibri" panose="020F0502020204030204" pitchFamily="34" charset="0"/>
              </a:rPr>
              <a:t>Case Study – Regency Park</a:t>
            </a:r>
          </a:p>
          <a:p>
            <a:pPr marL="342900" lvl="1" defTabSz="845842" fontAlgn="ctr"/>
            <a:endParaRPr lang="en-AU" sz="2000" b="1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EOI – attracted Greenspace Management – a golf specialist (commenced FY2021)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In addition to managing operations, injected capital - new high calibre put </a:t>
            </a:r>
            <a:r>
              <a:rPr lang="en-AU" dirty="0" err="1">
                <a:solidFill>
                  <a:srgbClr val="696B6B"/>
                </a:solidFill>
                <a:latin typeface="Calibri" panose="020F0502020204030204" pitchFamily="34" charset="0"/>
              </a:rPr>
              <a:t>put</a:t>
            </a:r>
            <a:r>
              <a:rPr lang="en-AU">
                <a:solidFill>
                  <a:srgbClr val="696B6B"/>
                </a:solidFill>
                <a:latin typeface="Calibri" panose="020F0502020204030204" pitchFamily="34" charset="0"/>
              </a:rPr>
              <a:t> course</a:t>
            </a: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Changed name from ‘golf </a:t>
            </a:r>
            <a:r>
              <a:rPr lang="en-AU" dirty="0" err="1">
                <a:solidFill>
                  <a:srgbClr val="696B6B"/>
                </a:solidFill>
                <a:latin typeface="Calibri" panose="020F0502020204030204" pitchFamily="34" charset="0"/>
              </a:rPr>
              <a:t>club’</a:t>
            </a: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 to ‘community golf course’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Moved from memberships to ‘season passes’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Significant online focus to operations and presence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29,581 participants in 2019/20 to 49,408 in 2020/21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142D8-27B7-4005-8D52-390F806D4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777" y="2502581"/>
            <a:ext cx="3217223" cy="19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7877"/>
            <a:ext cx="450155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350" b="1" dirty="0">
                <a:solidFill>
                  <a:schemeClr val="bg1"/>
                </a:solidFill>
                <a:latin typeface="Source Sans Pro" pitchFamily="34" charset="0"/>
              </a:rPr>
              <a:t>Recreation Assets -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F52D3-F2C5-4512-91CD-DAADA6141E9A}"/>
              </a:ext>
            </a:extLst>
          </p:cNvPr>
          <p:cNvSpPr/>
          <p:nvPr/>
        </p:nvSpPr>
        <p:spPr>
          <a:xfrm>
            <a:off x="179512" y="987574"/>
            <a:ext cx="878497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845842" fontAlgn="ctr"/>
            <a:r>
              <a:rPr lang="en-AU" sz="2000" b="1" dirty="0">
                <a:solidFill>
                  <a:srgbClr val="696B6B"/>
                </a:solidFill>
                <a:latin typeface="Calibri" panose="020F0502020204030204" pitchFamily="34" charset="0"/>
              </a:rPr>
              <a:t>Little Para Golf Course</a:t>
            </a:r>
          </a:p>
          <a:p>
            <a:pPr marL="342900" lvl="1" defTabSz="845842" fontAlgn="ctr"/>
            <a:endParaRPr lang="en-AU" sz="2000" b="1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342900" lvl="1" defTabSz="845842" fontAlgn="ctr"/>
            <a:endParaRPr lang="en-AU" sz="1100" b="1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342900" lvl="1" defTabSz="845842" fontAlgn="ctr"/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An outstanding natural environment, an intertwining river, full length par 3 holes, good sized greens and multiple bunkers makes Little Para Adelaide’s best par 3 golf course. And………….. irrigation is free!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342900" lvl="1" defTabSz="845842" fontAlgn="ctr"/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But…………….. it needs more love.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7877"/>
            <a:ext cx="450155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350" b="1" dirty="0">
                <a:solidFill>
                  <a:schemeClr val="bg1"/>
                </a:solidFill>
                <a:latin typeface="Source Sans Pro" pitchFamily="34" charset="0"/>
              </a:rPr>
              <a:t>Recreation Assets -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F52D3-F2C5-4512-91CD-DAADA6141E9A}"/>
              </a:ext>
            </a:extLst>
          </p:cNvPr>
          <p:cNvSpPr/>
          <p:nvPr/>
        </p:nvSpPr>
        <p:spPr>
          <a:xfrm>
            <a:off x="179512" y="987574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845842" fontAlgn="ctr"/>
            <a:r>
              <a:rPr lang="en-AU" sz="2000" b="1" dirty="0">
                <a:solidFill>
                  <a:srgbClr val="696B6B"/>
                </a:solidFill>
                <a:latin typeface="Calibri" panose="020F0502020204030204" pitchFamily="34" charset="0"/>
              </a:rPr>
              <a:t>Little Para Golf Course - Performance</a:t>
            </a:r>
          </a:p>
          <a:p>
            <a:pPr marL="342900" lvl="1" defTabSz="845842" fontAlgn="ctr"/>
            <a:endParaRPr lang="en-AU" sz="2000" b="1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Managed by Belgravia Leisure at an annual cost of approx. $240,000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Contract mirrors service level at time of negotiation/not aspirational 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Review found a range of functional (capital) limitations</a:t>
            </a: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Performance remains poor e.g.:</a:t>
            </a:r>
          </a:p>
          <a:p>
            <a:pPr marL="1143000" lvl="2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Tee time utilisation = 16%</a:t>
            </a:r>
          </a:p>
          <a:p>
            <a:pPr marL="1143000" lvl="2" indent="-342900" defTabSz="845842" fontAlgn="ctr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696B6B"/>
                </a:solidFill>
                <a:latin typeface="Calibri" panose="020F0502020204030204" pitchFamily="34" charset="0"/>
              </a:rPr>
              <a:t>2021 saw a significant increase in participation in golf (COVID):</a:t>
            </a:r>
          </a:p>
          <a:p>
            <a:pPr marL="1143000" lvl="2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1143000" lvl="2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1143000" lvl="2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  <a:p>
            <a:pPr marL="685800" lvl="1" indent="-342900" defTabSz="845842" fontAlgn="ctr">
              <a:buFont typeface="Arial" panose="020B0604020202020204" pitchFamily="34" charset="0"/>
              <a:buChar char="•"/>
            </a:pPr>
            <a:endParaRPr lang="en-AU" dirty="0">
              <a:solidFill>
                <a:srgbClr val="696B6B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78F5F-4698-4103-9CC8-043F5EDC1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363838"/>
            <a:ext cx="693784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5595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ty Development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 Development V2</Template>
  <TotalTime>72564</TotalTime>
  <Words>595</Words>
  <Application>Microsoft Office PowerPoint</Application>
  <PresentationFormat>On-screen Show (16:9)</PresentationFormat>
  <Paragraphs>99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Source Sans Pro</vt:lpstr>
      <vt:lpstr>Times New Roman</vt:lpstr>
      <vt:lpstr>Community Development V2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Salisbury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Prasad</dc:creator>
  <cp:lastModifiedBy>Karen Boyd</cp:lastModifiedBy>
  <cp:revision>74</cp:revision>
  <dcterms:created xsi:type="dcterms:W3CDTF">2021-08-06T02:35:55Z</dcterms:created>
  <dcterms:modified xsi:type="dcterms:W3CDTF">2022-02-09T23:17:20Z</dcterms:modified>
</cp:coreProperties>
</file>